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40" r:id="rId2"/>
    <p:sldId id="341" r:id="rId3"/>
    <p:sldId id="343" r:id="rId4"/>
    <p:sldId id="344" r:id="rId5"/>
    <p:sldId id="345" r:id="rId6"/>
    <p:sldId id="316" r:id="rId7"/>
    <p:sldId id="317" r:id="rId8"/>
    <p:sldId id="346" r:id="rId9"/>
    <p:sldId id="325" r:id="rId10"/>
    <p:sldId id="347" r:id="rId11"/>
    <p:sldId id="324" r:id="rId12"/>
    <p:sldId id="348" r:id="rId13"/>
    <p:sldId id="349" r:id="rId14"/>
    <p:sldId id="336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00D000"/>
    <a:srgbClr val="E9EDF4"/>
    <a:srgbClr val="DDE3EE"/>
    <a:srgbClr val="D0D8E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660"/>
  </p:normalViewPr>
  <p:slideViewPr>
    <p:cSldViewPr>
      <p:cViewPr>
        <p:scale>
          <a:sx n="110" d="100"/>
          <a:sy n="110" d="100"/>
        </p:scale>
        <p:origin x="-15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F66A-1574-4C93-B4E9-C0BDC8E5D8B4}" type="datetimeFigureOut">
              <a:rPr lang="en-US" smtClean="0"/>
              <a:pPr/>
              <a:t>8/9/2015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2AEA-9035-4A4F-876A-980EDD673C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2825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3953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52FD-8BD8-41C6-B89C-61D3260C7E0B}" type="datetime1">
              <a:rPr lang="en-US" smtClean="0"/>
              <a:pPr/>
              <a:t>8/9/2015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4983-62DF-44C1-88F4-A727E2DC619A}" type="datetime1">
              <a:rPr lang="en-US" smtClean="0"/>
              <a:pPr/>
              <a:t>8/9/2015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2FDC-4AB3-4462-A9DB-9F44016EE56B}" type="datetime1">
              <a:rPr lang="en-US" smtClean="0"/>
              <a:pPr/>
              <a:t>8/9/2015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9FC8-5E63-4351-9A7B-D847C1786045}" type="datetime1">
              <a:rPr lang="en-US" smtClean="0"/>
              <a:pPr/>
              <a:t>8/9/2015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1472" y="1071546"/>
            <a:ext cx="335758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D65B-6DF0-42F0-9634-C9F20369AFBE}" type="datetime1">
              <a:rPr lang="en-US" smtClean="0"/>
              <a:pPr/>
              <a:t>8/9/2015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B502-283D-453F-B024-86AA3B7A1555}" type="datetime1">
              <a:rPr lang="en-US" smtClean="0"/>
              <a:pPr/>
              <a:t>8/9/2015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C6D-A35B-471F-92B8-CD78DD3E2533}" type="datetime1">
              <a:rPr lang="en-US" smtClean="0"/>
              <a:pPr/>
              <a:t>8/9/2015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D8D0-33A3-44AA-8DBF-547A4F84404C}" type="datetime1">
              <a:rPr lang="en-US" smtClean="0"/>
              <a:pPr/>
              <a:t>8/9/2015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90C-D101-45AE-A957-F471E23E0B97}" type="datetime1">
              <a:rPr lang="en-US" smtClean="0"/>
              <a:pPr/>
              <a:t>8/9/2015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1A1F-5DFD-4AC9-952A-D3DD0C389AC7}" type="datetime1">
              <a:rPr lang="en-US" smtClean="0"/>
              <a:pPr/>
              <a:t>8/9/2015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F897-E4A5-491A-A693-5D93010B0B2E}" type="datetime1">
              <a:rPr lang="en-US" smtClean="0"/>
              <a:pPr/>
              <a:t>8/9/2015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9F06-BEB9-4F96-831D-6145543E1D40}" type="datetime1">
              <a:rPr lang="en-US" smtClean="0"/>
              <a:pPr/>
              <a:t>8/9/2015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8292" y="2130425"/>
            <a:ext cx="7092100" cy="1470025"/>
          </a:xfrm>
        </p:spPr>
        <p:txBody>
          <a:bodyPr>
            <a:normAutofit/>
          </a:bodyPr>
          <a:lstStyle/>
          <a:p>
            <a:r>
              <a:rPr lang="en-US" b="1" dirty="0"/>
              <a:t>Maximizing Symmetric Submodular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4246240"/>
            <a:ext cx="7848872" cy="982960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smtClean="0">
                <a:solidFill>
                  <a:schemeClr val="accent6">
                    <a:lumMod val="50000"/>
                  </a:schemeClr>
                </a:solidFill>
              </a:rPr>
              <a:t>Moran Feldman</a:t>
            </a:r>
          </a:p>
          <a:p>
            <a:r>
              <a:rPr lang="en-US" sz="2600" dirty="0" smtClean="0">
                <a:solidFill>
                  <a:schemeClr val="accent6">
                    <a:lumMod val="50000"/>
                  </a:schemeClr>
                </a:solidFill>
              </a:rPr>
              <a:t>EPFL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28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54627" name="Picture 3" descr="C:\Users\feldman\AppData\Local\Microsoft\Windows\Temporary Internet Files\Content.IE5\SA1FXQUD\reflection_emoticon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DFB"/>
              </a:clrFrom>
              <a:clrTo>
                <a:srgbClr val="FEFD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2656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>
            <a:stCxn id="154627" idx="0"/>
            <a:endCxn id="154627" idx="2"/>
          </p:cNvCxnSpPr>
          <p:nvPr/>
        </p:nvCxnSpPr>
        <p:spPr>
          <a:xfrm>
            <a:off x="7517482" y="332656"/>
            <a:ext cx="0" cy="1714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54627" idx="1"/>
            <a:endCxn id="154627" idx="3"/>
          </p:cNvCxnSpPr>
          <p:nvPr/>
        </p:nvCxnSpPr>
        <p:spPr>
          <a:xfrm>
            <a:off x="6660232" y="1189906"/>
            <a:ext cx="17145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0308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39604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The analysis consists of two main </a:t>
            </a:r>
            <a:r>
              <a:rPr lang="en-US" dirty="0" err="1" smtClean="0"/>
              <a:t>lemmata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sz="2600" dirty="0"/>
          </a:p>
          <a:p>
            <a:pPr>
              <a:buNone/>
            </a:pPr>
            <a:r>
              <a:rPr lang="en-US" b="1" u="sng" dirty="0"/>
              <a:t>Lemma </a:t>
            </a:r>
            <a:r>
              <a:rPr lang="en-US" b="1" u="sng" dirty="0" smtClean="0"/>
              <a:t>1</a:t>
            </a:r>
            <a:endParaRPr lang="en-US" b="1" u="sng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The improvement </a:t>
            </a:r>
            <a:r>
              <a:rPr lang="en-US" dirty="0" smtClean="0"/>
              <a:t>in each step is proportional to </a:t>
            </a:r>
            <a:r>
              <a:rPr lang="en-US" i="1" dirty="0"/>
              <a:t>w</a:t>
            </a:r>
            <a:r>
              <a:rPr lang="en-US" dirty="0"/>
              <a:t> ∙ </a:t>
            </a:r>
            <a:r>
              <a:rPr lang="en-US" i="1" dirty="0"/>
              <a:t>x</a:t>
            </a:r>
            <a:r>
              <a:rPr lang="en-US" dirty="0"/>
              <a:t>, i.e.,</a:t>
            </a:r>
          </a:p>
          <a:p>
            <a:pPr marL="0" indent="0" algn="ctr">
              <a:buNone/>
            </a:pP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 + </a:t>
            </a:r>
            <a:r>
              <a:rPr lang="el-GR" i="1" dirty="0"/>
              <a:t>δ</a:t>
            </a:r>
            <a:r>
              <a:rPr lang="en-US" dirty="0"/>
              <a:t>)) </a:t>
            </a:r>
            <a:r>
              <a:rPr lang="en-US" dirty="0">
                <a:sym typeface="Symbol"/>
              </a:rPr>
              <a:t>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y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t</a:t>
            </a:r>
            <a:r>
              <a:rPr lang="en-US" dirty="0">
                <a:sym typeface="Symbol"/>
              </a:rPr>
              <a:t>)) + </a:t>
            </a:r>
            <a:r>
              <a:rPr lang="el-GR" i="1" dirty="0"/>
              <a:t>δ</a:t>
            </a:r>
            <a:r>
              <a:rPr lang="en-US" i="1" dirty="0"/>
              <a:t> </a:t>
            </a:r>
            <a:r>
              <a:rPr lang="en-US" dirty="0"/>
              <a:t>∙ </a:t>
            </a:r>
            <a:r>
              <a:rPr lang="en-US" i="1" dirty="0"/>
              <a:t>w</a:t>
            </a:r>
            <a:r>
              <a:rPr lang="en-US" dirty="0"/>
              <a:t> ∙ </a:t>
            </a:r>
            <a:r>
              <a:rPr lang="en-US" i="1" dirty="0" smtClean="0"/>
              <a:t>x.</a:t>
            </a:r>
            <a:endParaRPr lang="en-US" dirty="0"/>
          </a:p>
          <a:p>
            <a:pPr marL="0" indent="0">
              <a:buNone/>
            </a:pPr>
            <a:endParaRPr lang="en-US" sz="2600" b="1" u="sng" dirty="0" smtClean="0"/>
          </a:p>
          <a:p>
            <a:pPr marL="0" indent="0">
              <a:buNone/>
            </a:pPr>
            <a:r>
              <a:rPr lang="en-US" b="1" u="sng" dirty="0" smtClean="0"/>
              <a:t>Lemma 2</a:t>
            </a:r>
          </a:p>
          <a:p>
            <a:pPr marL="0" indent="0">
              <a:buNone/>
            </a:pPr>
            <a:r>
              <a:rPr lang="en-US" dirty="0" smtClean="0"/>
              <a:t>In every time </a:t>
            </a:r>
            <a:r>
              <a:rPr lang="en-US" i="1" dirty="0" smtClean="0"/>
              <a:t>t</a:t>
            </a:r>
            <a:r>
              <a:rPr lang="en-US" dirty="0" smtClean="0"/>
              <a:t> there exists a choice for </a:t>
            </a:r>
            <a:r>
              <a:rPr lang="en-US" i="1" dirty="0" smtClean="0"/>
              <a:t>x</a:t>
            </a:r>
            <a:r>
              <a:rPr lang="en-US" dirty="0" smtClean="0"/>
              <a:t> such that:</a:t>
            </a:r>
          </a:p>
          <a:p>
            <a:pPr marL="0" indent="0" algn="ctr">
              <a:buNone/>
            </a:pPr>
            <a:r>
              <a:rPr lang="en-US" i="1" dirty="0" smtClean="0"/>
              <a:t>w ∙ x </a:t>
            </a:r>
            <a:r>
              <a:rPr lang="en-US" dirty="0" smtClean="0">
                <a:sym typeface="Symbol"/>
              </a:rPr>
              <a:t> e</a:t>
            </a:r>
            <a:r>
              <a:rPr lang="en-US" i="1" baseline="30000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</a:t>
            </a:r>
            <a:r>
              <a:rPr lang="en-US" dirty="0"/>
              <a:t>∙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OPT</a:t>
            </a:r>
            <a:r>
              <a:rPr lang="en-US" dirty="0" smtClean="0">
                <a:sym typeface="Symbol"/>
              </a:rPr>
              <a:t>) –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)).</a:t>
            </a:r>
          </a:p>
          <a:p>
            <a:pPr marL="0" indent="0">
              <a:buNone/>
            </a:pPr>
            <a:endParaRPr lang="en-US" sz="2600" dirty="0">
              <a:sym typeface="Symbol"/>
            </a:endParaRP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This leads to the differential equation: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26517815"/>
              </p:ext>
            </p:extLst>
          </p:nvPr>
        </p:nvGraphicFramePr>
        <p:xfrm>
          <a:off x="539552" y="5588025"/>
          <a:ext cx="2425700" cy="649287"/>
        </p:xfrm>
        <a:graphic>
          <a:graphicData uri="http://schemas.openxmlformats.org/presentationml/2006/ole">
            <p:oleObj spid="_x0000_s158861" name="Equation" r:id="rId3" imgW="1473120" imgH="393480" progId="Equation.3">
              <p:embed/>
            </p:oleObj>
          </a:graphicData>
        </a:graphic>
      </p:graphicFrame>
      <p:sp>
        <p:nvSpPr>
          <p:cNvPr id="6" name="Right Arrow 5"/>
          <p:cNvSpPr/>
          <p:nvPr/>
        </p:nvSpPr>
        <p:spPr>
          <a:xfrm>
            <a:off x="2987824" y="5588694"/>
            <a:ext cx="1080120" cy="64807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g</a:t>
            </a:r>
            <a:r>
              <a:rPr lang="en-US" dirty="0" smtClean="0"/>
              <a:t>(0) </a:t>
            </a:r>
            <a:r>
              <a:rPr lang="en-US" dirty="0" smtClean="0">
                <a:sym typeface="Symbol"/>
              </a:rPr>
              <a:t> 0</a:t>
            </a:r>
            <a:endParaRPr lang="en-US" i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3778719"/>
              </p:ext>
            </p:extLst>
          </p:nvPr>
        </p:nvGraphicFramePr>
        <p:xfrm>
          <a:off x="4108301" y="5717059"/>
          <a:ext cx="2047875" cy="376237"/>
        </p:xfrm>
        <a:graphic>
          <a:graphicData uri="http://schemas.openxmlformats.org/presentationml/2006/ole">
            <p:oleObj spid="_x0000_s158862" name="Equation" r:id="rId4" imgW="1244520" imgH="228600" progId="Equation.3">
              <p:embed/>
            </p:oleObj>
          </a:graphicData>
        </a:graphic>
      </p:graphicFrame>
      <p:sp>
        <p:nvSpPr>
          <p:cNvPr id="8" name="Right Arrow 7"/>
          <p:cNvSpPr/>
          <p:nvPr/>
        </p:nvSpPr>
        <p:spPr>
          <a:xfrm>
            <a:off x="6192180" y="5589240"/>
            <a:ext cx="540060" cy="64807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54653464"/>
              </p:ext>
            </p:extLst>
          </p:nvPr>
        </p:nvGraphicFramePr>
        <p:xfrm>
          <a:off x="6741864" y="5717058"/>
          <a:ext cx="2006600" cy="376238"/>
        </p:xfrm>
        <a:graphic>
          <a:graphicData uri="http://schemas.openxmlformats.org/presentationml/2006/ole">
            <p:oleObj spid="_x0000_s158863" name="Equation" r:id="rId5" imgW="1218960" imgH="228600" progId="Equation.3">
              <p:embed/>
            </p:oleObj>
          </a:graphicData>
        </a:graphic>
      </p:graphicFrame>
      <p:pic>
        <p:nvPicPr>
          <p:cNvPr id="10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77549" y="404664"/>
            <a:ext cx="1442923" cy="10277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396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Key Lemma</a:t>
            </a:r>
          </a:p>
          <a:p>
            <a:pPr marL="0" indent="0">
              <a:buNone/>
            </a:pPr>
            <a:r>
              <a:rPr lang="en-US" dirty="0"/>
              <a:t>Given a non-negative symmetric submodular function </a:t>
            </a:r>
            <a:r>
              <a:rPr lang="en-US" i="1" dirty="0" smtClean="0"/>
              <a:t>f</a:t>
            </a:r>
            <a:r>
              <a:rPr lang="en-US" dirty="0" smtClean="0"/>
              <a:t>, </a:t>
            </a:r>
            <a:r>
              <a:rPr lang="en-US" dirty="0"/>
              <a:t>a </a:t>
            </a:r>
            <a:r>
              <a:rPr lang="en-US" dirty="0" smtClean="0"/>
              <a:t>set 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/>
              <a:t>⊆ </a:t>
            </a:r>
            <a:r>
              <a:rPr lang="en-US" i="1" dirty="0"/>
              <a:t>N</a:t>
            </a:r>
            <a:r>
              <a:rPr lang="en-US" dirty="0"/>
              <a:t> and a vector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en-US" dirty="0"/>
              <a:t>∈ [0, 1] obeying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</a:t>
            </a:r>
            <a:r>
              <a:rPr lang="en-US" dirty="0"/>
              <a:t>≤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) </a:t>
            </a:r>
            <a:r>
              <a:rPr lang="en-US" dirty="0"/>
              <a:t>for every </a:t>
            </a:r>
            <a:r>
              <a:rPr lang="en-US" dirty="0" smtClean="0"/>
              <a:t>{</a:t>
            </a:r>
            <a:r>
              <a:rPr lang="en-US" i="1" dirty="0" smtClean="0"/>
              <a:t>z</a:t>
            </a:r>
            <a:r>
              <a:rPr lang="en-US" dirty="0" smtClean="0"/>
              <a:t> </a:t>
            </a:r>
            <a:r>
              <a:rPr lang="en-US" dirty="0"/>
              <a:t>∈ [0, 1]</a:t>
            </a:r>
            <a:r>
              <a:rPr lang="en-US" i="1" baseline="30000" dirty="0"/>
              <a:t>N</a:t>
            </a:r>
            <a:r>
              <a:rPr lang="en-US" dirty="0"/>
              <a:t> : </a:t>
            </a:r>
            <a:r>
              <a:rPr lang="en-US" i="1" dirty="0" smtClean="0"/>
              <a:t>z</a:t>
            </a:r>
            <a:r>
              <a:rPr lang="en-US" dirty="0" smtClean="0"/>
              <a:t> </a:t>
            </a:r>
            <a:r>
              <a:rPr lang="en-US" dirty="0"/>
              <a:t>≤ </a:t>
            </a:r>
            <a:r>
              <a:rPr lang="en-US" i="1" dirty="0" smtClean="0"/>
              <a:t>y</a:t>
            </a:r>
            <a:r>
              <a:rPr lang="en-US" dirty="0" smtClean="0"/>
              <a:t>}, then</a:t>
            </a:r>
          </a:p>
          <a:p>
            <a:pPr marL="0" indent="0" algn="ctr">
              <a:buNone/>
            </a:pP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/>
              <a:t>∨ </a:t>
            </a:r>
            <a:r>
              <a:rPr lang="en-US" i="1" dirty="0" smtClean="0"/>
              <a:t>y</a:t>
            </a:r>
            <a:r>
              <a:rPr lang="en-US" dirty="0" smtClean="0"/>
              <a:t>) </a:t>
            </a:r>
            <a:r>
              <a:rPr lang="en-US" dirty="0"/>
              <a:t>≥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dirty="0"/>
              <a:t>) −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).</a:t>
            </a:r>
          </a:p>
          <a:p>
            <a:pPr marL="0" indent="0" algn="just">
              <a:buNone/>
            </a:pPr>
            <a:r>
              <a:rPr lang="en-US" b="1" u="sng" dirty="0" smtClean="0"/>
              <a:t>Proof</a:t>
            </a:r>
          </a:p>
          <a:p>
            <a:pPr marL="0" indent="0" algn="just">
              <a:buNone/>
            </a:pPr>
            <a:endParaRPr lang="en-US" b="1" u="sng" dirty="0" smtClean="0"/>
          </a:p>
          <a:p>
            <a:pPr marL="0" indent="0" algn="just">
              <a:buNone/>
            </a:pPr>
            <a:endParaRPr lang="en-US" b="1" u="sng" dirty="0"/>
          </a:p>
          <a:p>
            <a:pPr marL="0" indent="0" algn="just">
              <a:buNone/>
            </a:pPr>
            <a:r>
              <a:rPr lang="en-US" b="1" u="sng" dirty="0" smtClean="0"/>
              <a:t>Improved Lemma 2</a:t>
            </a:r>
          </a:p>
          <a:p>
            <a:pPr marL="0" indent="0" algn="just">
              <a:buNone/>
            </a:pPr>
            <a:r>
              <a:rPr lang="en-US" dirty="0" smtClean="0"/>
              <a:t>If </a:t>
            </a:r>
            <a:r>
              <a:rPr lang="en-US" i="1" dirty="0" smtClean="0"/>
              <a:t>f</a:t>
            </a:r>
            <a:r>
              <a:rPr lang="en-US" dirty="0" smtClean="0"/>
              <a:t> is symmetric and 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obeys the condition of the key lemma, then:</a:t>
            </a:r>
          </a:p>
          <a:p>
            <a:pPr marL="0" indent="0" algn="ctr">
              <a:buNone/>
            </a:pPr>
            <a:r>
              <a:rPr lang="en-US" i="1" dirty="0"/>
              <a:t>w ∙ x </a:t>
            </a:r>
            <a:r>
              <a:rPr lang="en-US" dirty="0">
                <a:sym typeface="Symbol"/>
              </a:rPr>
              <a:t>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OPT</a:t>
            </a:r>
            <a:r>
              <a:rPr lang="en-US" dirty="0">
                <a:sym typeface="Symbol"/>
              </a:rPr>
              <a:t>) – </a:t>
            </a:r>
            <a:r>
              <a:rPr lang="en-US" dirty="0" smtClean="0">
                <a:sym typeface="Symbol"/>
              </a:rPr>
              <a:t>2 ∙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>
                <a:sym typeface="Symbol"/>
              </a:rPr>
              <a:t>)).</a:t>
            </a:r>
          </a:p>
          <a:p>
            <a:pPr marL="0" indent="0" algn="just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39267" name="Picture 3" descr="C:\Documents and Settings\moranfe\Local Settings\Temporary Internet Files\Content.IE5\LSZ0W87I\MC90008902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2442" y="332656"/>
            <a:ext cx="865982" cy="1152128"/>
          </a:xfrm>
          <a:prstGeom prst="rect">
            <a:avLst/>
          </a:prstGeom>
          <a:noFill/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50644987"/>
              </p:ext>
            </p:extLst>
          </p:nvPr>
        </p:nvGraphicFramePr>
        <p:xfrm>
          <a:off x="463178" y="3860800"/>
          <a:ext cx="8069262" cy="454025"/>
        </p:xfrm>
        <a:graphic>
          <a:graphicData uri="http://schemas.openxmlformats.org/presentationml/2006/ole">
            <p:oleObj spid="_x0000_s159784" name="Equation" r:id="rId4" imgW="4038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Lemma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29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Proof</a:t>
            </a:r>
          </a:p>
          <a:p>
            <a:pPr marL="0" indent="0">
              <a:buNone/>
            </a:pPr>
            <a:r>
              <a:rPr lang="en-US" i="1" dirty="0" smtClean="0"/>
              <a:t>OPT</a:t>
            </a:r>
            <a:r>
              <a:rPr lang="en-US" dirty="0" smtClean="0"/>
              <a:t> itself is a potential candidate to be </a:t>
            </a:r>
            <a:r>
              <a:rPr lang="en-US" i="1" dirty="0" smtClean="0"/>
              <a:t>x</a:t>
            </a:r>
            <a:r>
              <a:rPr lang="en-US" dirty="0" smtClean="0"/>
              <a:t>, and the corresponding </a:t>
            </a:r>
            <a:r>
              <a:rPr lang="en-US" i="1" dirty="0" smtClean="0"/>
              <a:t>w</a:t>
            </a:r>
            <a:r>
              <a:rPr lang="en-US" dirty="0" smtClean="0"/>
              <a:t> ∙ </a:t>
            </a:r>
            <a:r>
              <a:rPr lang="en-US" i="1" dirty="0" smtClean="0"/>
              <a:t>x</a:t>
            </a:r>
            <a:r>
              <a:rPr lang="en-US" dirty="0" smtClean="0"/>
              <a:t> value is: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always obey the condition </a:t>
            </a:r>
            <a:r>
              <a:rPr lang="en-US" dirty="0"/>
              <a:t>of the key </a:t>
            </a:r>
            <a:r>
              <a:rPr lang="en-US" dirty="0" smtClean="0"/>
              <a:t>lemma, we get the differential equation: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36651443"/>
              </p:ext>
            </p:extLst>
          </p:nvPr>
        </p:nvGraphicFramePr>
        <p:xfrm>
          <a:off x="1311275" y="2746053"/>
          <a:ext cx="6348413" cy="1042987"/>
        </p:xfrm>
        <a:graphic>
          <a:graphicData uri="http://schemas.openxmlformats.org/presentationml/2006/ole">
            <p:oleObj spid="_x0000_s160868" name="Equation" r:id="rId4" imgW="3555720" imgH="583920" progId="Equation.3">
              <p:embed/>
            </p:oleObj>
          </a:graphicData>
        </a:graphic>
      </p:graphicFrame>
      <p:pic>
        <p:nvPicPr>
          <p:cNvPr id="6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77549" y="404664"/>
            <a:ext cx="1442923" cy="1027786"/>
          </a:xfrm>
          <a:prstGeom prst="rect">
            <a:avLst/>
          </a:prstGeom>
          <a:noFill/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27747968"/>
              </p:ext>
            </p:extLst>
          </p:nvPr>
        </p:nvGraphicFramePr>
        <p:xfrm>
          <a:off x="569913" y="5143276"/>
          <a:ext cx="2363787" cy="649288"/>
        </p:xfrm>
        <a:graphic>
          <a:graphicData uri="http://schemas.openxmlformats.org/presentationml/2006/ole">
            <p:oleObj spid="_x0000_s160869" name="Equation" r:id="rId6" imgW="1434960" imgH="393480" progId="Equation.3">
              <p:embed/>
            </p:oleObj>
          </a:graphicData>
        </a:graphic>
      </p:graphicFrame>
      <p:sp>
        <p:nvSpPr>
          <p:cNvPr id="8" name="Right Arrow 7"/>
          <p:cNvSpPr/>
          <p:nvPr/>
        </p:nvSpPr>
        <p:spPr>
          <a:xfrm>
            <a:off x="3203848" y="5143970"/>
            <a:ext cx="1080120" cy="64807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g</a:t>
            </a:r>
            <a:r>
              <a:rPr lang="en-US" dirty="0" smtClean="0"/>
              <a:t>(0) </a:t>
            </a:r>
            <a:r>
              <a:rPr lang="en-US" dirty="0" smtClean="0">
                <a:sym typeface="Symbol"/>
              </a:rPr>
              <a:t> 0</a:t>
            </a:r>
            <a:endParaRPr lang="en-US" i="1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18608801"/>
              </p:ext>
            </p:extLst>
          </p:nvPr>
        </p:nvGraphicFramePr>
        <p:xfrm>
          <a:off x="4308127" y="5116289"/>
          <a:ext cx="2424113" cy="688975"/>
        </p:xfrm>
        <a:graphic>
          <a:graphicData uri="http://schemas.openxmlformats.org/presentationml/2006/ole">
            <p:oleObj spid="_x0000_s160870" name="Equation" r:id="rId7" imgW="1473120" imgH="419040" progId="Equation.3">
              <p:embed/>
            </p:oleObj>
          </a:graphicData>
        </a:graphic>
      </p:graphicFrame>
      <p:sp>
        <p:nvSpPr>
          <p:cNvPr id="10" name="Right Arrow 9"/>
          <p:cNvSpPr/>
          <p:nvPr/>
        </p:nvSpPr>
        <p:spPr>
          <a:xfrm>
            <a:off x="3203848" y="5796354"/>
            <a:ext cx="1080120" cy="64807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226702"/>
              </p:ext>
            </p:extLst>
          </p:nvPr>
        </p:nvGraphicFramePr>
        <p:xfrm>
          <a:off x="4283968" y="5722938"/>
          <a:ext cx="4138612" cy="688975"/>
        </p:xfrm>
        <a:graphic>
          <a:graphicData uri="http://schemas.openxmlformats.org/presentationml/2006/ole">
            <p:oleObj spid="_x0000_s160871" name="Equation" r:id="rId8" imgW="2514600" imgH="419040" progId="Equation.3">
              <p:embed/>
            </p:oleObj>
          </a:graphicData>
        </a:graphic>
      </p:graphicFrame>
      <p:sp>
        <p:nvSpPr>
          <p:cNvPr id="12" name="Cloud Callout 11"/>
          <p:cNvSpPr/>
          <p:nvPr/>
        </p:nvSpPr>
        <p:spPr>
          <a:xfrm>
            <a:off x="467544" y="1268760"/>
            <a:ext cx="7848872" cy="4032448"/>
          </a:xfrm>
          <a:prstGeom prst="cloudCallout">
            <a:avLst>
              <a:gd name="adj1" fmla="val 29617"/>
              <a:gd name="adj2" fmla="val 6572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u="sng" dirty="0" smtClean="0"/>
              <a:t>Task Left</a:t>
            </a:r>
          </a:p>
          <a:p>
            <a:pPr algn="just"/>
            <a:r>
              <a:rPr lang="en-US" sz="2800" dirty="0" smtClean="0"/>
              <a:t>Guaranteeing that </a:t>
            </a:r>
            <a:r>
              <a:rPr lang="en-US" sz="2800" i="1" dirty="0" smtClean="0"/>
              <a:t>y</a:t>
            </a:r>
            <a:r>
              <a:rPr lang="en-US" sz="2800" dirty="0" smtClean="0"/>
              <a:t>(</a:t>
            </a:r>
            <a:r>
              <a:rPr lang="en-US" sz="2800" i="1" dirty="0" smtClean="0"/>
              <a:t>t</a:t>
            </a:r>
            <a:r>
              <a:rPr lang="en-US" sz="2800" dirty="0" smtClean="0"/>
              <a:t>) obeys the condition of the key observation.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8344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10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Modified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5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Initialize: </a:t>
            </a:r>
            <a:r>
              <a:rPr lang="en-US" i="1" dirty="0" smtClean="0"/>
              <a:t>y</a:t>
            </a:r>
            <a:r>
              <a:rPr lang="en-US" dirty="0" smtClean="0"/>
              <a:t>(0)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>
                <a:sym typeface="Symbol"/>
              </a:rPr>
              <a:t> and 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Wingdings" pitchFamily="2" charset="2"/>
              </a:rPr>
              <a:t> 0.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While 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&lt; 1 do: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For every </a:t>
            </a:r>
            <a:r>
              <a:rPr lang="en-US" i="1" dirty="0" smtClean="0"/>
              <a:t>u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let </a:t>
            </a:r>
            <a:r>
              <a:rPr lang="en-US" i="1" dirty="0" err="1" smtClean="0">
                <a:sym typeface="Symbol"/>
              </a:rPr>
              <a:t>w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  </a:t>
            </a:r>
            <a:r>
              <a:rPr lang="en-US" i="1" dirty="0">
                <a:sym typeface="Symbol"/>
              </a:rPr>
              <a:t>u</a:t>
            </a:r>
            <a:r>
              <a:rPr lang="en-US" dirty="0" smtClean="0">
                <a:sym typeface="Symbol"/>
              </a:rPr>
              <a:t>) –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Find a solution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in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  [0, 1]</a:t>
            </a:r>
            <a:r>
              <a:rPr lang="en-US" i="1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maximizing </a:t>
            </a:r>
            <a:r>
              <a:rPr lang="en-US" i="1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 ∙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For every </a:t>
            </a:r>
            <a:r>
              <a:rPr lang="en-US" i="1" dirty="0" smtClean="0"/>
              <a:t>u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err="1" smtClean="0">
                <a:sym typeface="Symbol"/>
              </a:rPr>
              <a:t>y</a:t>
            </a:r>
            <a:r>
              <a:rPr lang="en-US" i="1" baseline="-25000" dirty="0" err="1">
                <a:sym typeface="Symbol"/>
              </a:rPr>
              <a:t>u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+ </a:t>
            </a:r>
            <a:r>
              <a:rPr lang="en-US" i="1" dirty="0" smtClean="0"/>
              <a:t>δ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i="1" dirty="0" err="1" smtClean="0">
                <a:sym typeface="Wingdings" pitchFamily="2" charset="2"/>
              </a:rPr>
              <a:t>y</a:t>
            </a:r>
            <a:r>
              <a:rPr lang="en-US" i="1" baseline="-25000" dirty="0" err="1" smtClean="0">
                <a:sym typeface="Wingdings" pitchFamily="2" charset="2"/>
              </a:rPr>
              <a:t>u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) +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Symbol"/>
              </a:rPr>
              <a:t>∙ </a:t>
            </a:r>
            <a:r>
              <a:rPr lang="el-GR" i="1" dirty="0">
                <a:sym typeface="Wingdings" pitchFamily="2" charset="2"/>
              </a:rPr>
              <a:t>δ</a:t>
            </a:r>
            <a:r>
              <a:rPr lang="en-US" dirty="0" smtClean="0">
                <a:sym typeface="Symbol"/>
              </a:rPr>
              <a:t>(1 – </a:t>
            </a:r>
            <a:r>
              <a:rPr lang="en-US" i="1" dirty="0" err="1" smtClean="0">
                <a:sym typeface="Symbol"/>
              </a:rPr>
              <a:t>y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ym typeface="Symbol"/>
              </a:rPr>
              <a:t>   For every </a:t>
            </a:r>
            <a:r>
              <a:rPr lang="en-US" b="1" i="1" dirty="0" smtClean="0">
                <a:sym typeface="Symbol"/>
              </a:rPr>
              <a:t>u</a:t>
            </a:r>
            <a:r>
              <a:rPr lang="en-US" b="1" dirty="0">
                <a:sym typeface="Symbol"/>
              </a:rPr>
              <a:t>  </a:t>
            </a:r>
            <a:r>
              <a:rPr lang="en-US" b="1" i="1" dirty="0" smtClean="0">
                <a:sym typeface="Symbol"/>
              </a:rPr>
              <a:t>N</a:t>
            </a:r>
            <a:r>
              <a:rPr lang="en-US" b="1" dirty="0" smtClean="0">
                <a:sym typeface="Symbol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>
                <a:sym typeface="Symbol"/>
              </a:rPr>
              <a:t> </a:t>
            </a:r>
            <a:r>
              <a:rPr lang="en-US" b="1" i="1" dirty="0" smtClean="0">
                <a:sym typeface="Symbol"/>
              </a:rPr>
              <a:t>     </a:t>
            </a:r>
            <a:r>
              <a:rPr lang="en-US" b="1" dirty="0" smtClean="0">
                <a:sym typeface="Symbol"/>
              </a:rPr>
              <a:t>If </a:t>
            </a:r>
            <a:r>
              <a:rPr lang="en-US" b="1" i="1" dirty="0" smtClean="0">
                <a:sym typeface="Symbol"/>
              </a:rPr>
              <a:t>F</a:t>
            </a:r>
            <a:r>
              <a:rPr lang="en-US" b="1" dirty="0" smtClean="0">
                <a:sym typeface="Symbol"/>
              </a:rPr>
              <a:t>(</a:t>
            </a:r>
            <a:r>
              <a:rPr lang="en-US" b="1" i="1" dirty="0" smtClean="0">
                <a:sym typeface="Symbol"/>
              </a:rPr>
              <a:t>y</a:t>
            </a:r>
            <a:r>
              <a:rPr lang="en-US" b="1" dirty="0" smtClean="0">
                <a:sym typeface="Symbol"/>
              </a:rPr>
              <a:t>(</a:t>
            </a:r>
            <a:r>
              <a:rPr lang="en-US" b="1" i="1" dirty="0" smtClean="0">
                <a:sym typeface="Symbol"/>
              </a:rPr>
              <a:t>t</a:t>
            </a:r>
            <a:r>
              <a:rPr lang="en-US" b="1" dirty="0" smtClean="0">
                <a:sym typeface="Symbol"/>
              </a:rPr>
              <a:t> </a:t>
            </a:r>
            <a:r>
              <a:rPr lang="en-US" b="1" dirty="0">
                <a:sym typeface="Symbol"/>
              </a:rPr>
              <a:t>+ </a:t>
            </a:r>
            <a:r>
              <a:rPr lang="en-US" b="1" i="1" dirty="0"/>
              <a:t>δ</a:t>
            </a:r>
            <a:r>
              <a:rPr lang="en-US" b="1" dirty="0" smtClean="0"/>
              <a:t>)) &lt; </a:t>
            </a:r>
            <a:r>
              <a:rPr lang="en-US" b="1" i="1" dirty="0" smtClean="0"/>
              <a:t>F</a:t>
            </a:r>
            <a:r>
              <a:rPr lang="en-US" b="1" dirty="0" smtClean="0"/>
              <a:t>(</a:t>
            </a:r>
            <a:r>
              <a:rPr lang="en-US" b="1" i="1" dirty="0" smtClean="0"/>
              <a:t>y</a:t>
            </a:r>
            <a:r>
              <a:rPr lang="en-US" b="1" dirty="0" smtClean="0"/>
              <a:t>(</a:t>
            </a:r>
            <a:r>
              <a:rPr lang="en-US" b="1" i="1" dirty="0" smtClean="0"/>
              <a:t>t</a:t>
            </a:r>
            <a:r>
              <a:rPr lang="en-US" b="1" dirty="0" smtClean="0"/>
              <a:t> + </a:t>
            </a:r>
            <a:r>
              <a:rPr lang="en-US" b="1" i="1" dirty="0" smtClean="0"/>
              <a:t>δ</a:t>
            </a:r>
            <a:r>
              <a:rPr lang="en-US" b="1" dirty="0" smtClean="0"/>
              <a:t>) </a:t>
            </a:r>
            <a:r>
              <a:rPr lang="en-US" b="1" dirty="0" smtClean="0">
                <a:sym typeface="Symbol"/>
              </a:rPr>
              <a:t> (</a:t>
            </a:r>
            <a:r>
              <a:rPr lang="en-US" b="1" i="1" dirty="0" smtClean="0">
                <a:sym typeface="Symbol"/>
              </a:rPr>
              <a:t>N</a:t>
            </a:r>
            <a:r>
              <a:rPr lang="en-US" b="1" dirty="0" smtClean="0">
                <a:sym typeface="Symbol"/>
              </a:rPr>
              <a:t> – </a:t>
            </a:r>
            <a:r>
              <a:rPr lang="en-US" b="1" i="1" dirty="0" smtClean="0">
                <a:sym typeface="Symbol"/>
              </a:rPr>
              <a:t>u</a:t>
            </a:r>
            <a:r>
              <a:rPr lang="en-US" b="1" dirty="0" smtClean="0">
                <a:sym typeface="Symbol"/>
              </a:rPr>
              <a:t>)) then: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ym typeface="Symbol"/>
              </a:rPr>
              <a:t> </a:t>
            </a:r>
            <a:r>
              <a:rPr lang="en-US" b="1" dirty="0" smtClean="0">
                <a:sym typeface="Symbol"/>
              </a:rPr>
              <a:t>        </a:t>
            </a:r>
            <a:r>
              <a:rPr lang="en-US" b="1" i="1" dirty="0" err="1" smtClean="0">
                <a:sym typeface="Symbol"/>
              </a:rPr>
              <a:t>y</a:t>
            </a:r>
            <a:r>
              <a:rPr lang="en-US" b="1" i="1" baseline="-25000" dirty="0" err="1" smtClean="0">
                <a:sym typeface="Symbol"/>
              </a:rPr>
              <a:t>u</a:t>
            </a:r>
            <a:r>
              <a:rPr lang="en-US" b="1" dirty="0" smtClean="0">
                <a:sym typeface="Symbol"/>
              </a:rPr>
              <a:t>(</a:t>
            </a:r>
            <a:r>
              <a:rPr lang="en-US" b="1" i="1" dirty="0" smtClean="0">
                <a:sym typeface="Symbol"/>
              </a:rPr>
              <a:t>t</a:t>
            </a:r>
            <a:r>
              <a:rPr lang="en-US" b="1" dirty="0" smtClean="0">
                <a:sym typeface="Symbol"/>
              </a:rPr>
              <a:t> </a:t>
            </a:r>
            <a:r>
              <a:rPr lang="en-US" b="1" dirty="0">
                <a:sym typeface="Symbol"/>
              </a:rPr>
              <a:t>+ </a:t>
            </a:r>
            <a:r>
              <a:rPr lang="en-US" b="1" i="1" dirty="0"/>
              <a:t>δ</a:t>
            </a:r>
            <a:r>
              <a:rPr lang="en-US" b="1" dirty="0" smtClean="0"/>
              <a:t>) </a:t>
            </a:r>
            <a:r>
              <a:rPr lang="en-US" b="1" dirty="0" smtClean="0">
                <a:sym typeface="Wingdings" pitchFamily="2" charset="2"/>
              </a:rPr>
              <a:t> 0.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Set </a:t>
            </a:r>
            <a:r>
              <a:rPr lang="en-US" i="1" dirty="0" smtClean="0">
                <a:sym typeface="Symbol"/>
              </a:rPr>
              <a:t>t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i="1" dirty="0" smtClean="0">
                <a:sym typeface="Wingdings" pitchFamily="2" charset="2"/>
              </a:rPr>
              <a:t> t </a:t>
            </a:r>
            <a:r>
              <a:rPr lang="en-US" dirty="0" smtClean="0">
                <a:sym typeface="Wingdings" pitchFamily="2" charset="2"/>
              </a:rPr>
              <a:t>+</a:t>
            </a:r>
            <a:r>
              <a:rPr lang="en-US" i="1" dirty="0" smtClean="0"/>
              <a:t> δ</a:t>
            </a:r>
            <a:r>
              <a:rPr lang="en-US" i="1" dirty="0" smtClean="0">
                <a:sym typeface="Wingdings" pitchFamily="2" charset="2"/>
              </a:rPr>
              <a:t> </a:t>
            </a:r>
            <a:endParaRPr lang="en-US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sz="2300" dirty="0" smtClean="0"/>
          </a:p>
          <a:p>
            <a:pPr marL="0" indent="0">
              <a:buNone/>
            </a:pPr>
            <a:r>
              <a:rPr lang="en-US" b="1" u="sng" dirty="0" smtClean="0"/>
              <a:t>Observation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i="1" dirty="0" smtClean="0"/>
              <a:t>z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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 and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) &gt;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) then by </a:t>
            </a:r>
            <a:r>
              <a:rPr lang="en-US" dirty="0" err="1" smtClean="0">
                <a:sym typeface="Symbol"/>
              </a:rPr>
              <a:t>submodularity</a:t>
            </a:r>
            <a:r>
              <a:rPr lang="en-US" dirty="0" smtClean="0">
                <a:sym typeface="Symbol"/>
              </a:rPr>
              <a:t> there must be an element whose removal increases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.</a:t>
            </a:r>
            <a:endParaRPr lang="en-US" b="1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7812360" y="357166"/>
            <a:ext cx="899878" cy="8998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3254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80971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Closing the gap for symmetric and general submodular functions.</a:t>
            </a:r>
          </a:p>
          <a:p>
            <a:pPr lvl="1"/>
            <a:r>
              <a:rPr lang="en-US" dirty="0" smtClean="0"/>
              <a:t>Is the problem indeed easier for symmetric functions?</a:t>
            </a:r>
          </a:p>
          <a:p>
            <a:r>
              <a:rPr lang="en-US" dirty="0" smtClean="0"/>
              <a:t>Handling non-down-monotone polytopes.</a:t>
            </a:r>
          </a:p>
          <a:p>
            <a:pPr lvl="1"/>
            <a:r>
              <a:rPr lang="en-US" dirty="0" smtClean="0"/>
              <a:t>Provably impossible for general submodular functions.</a:t>
            </a:r>
          </a:p>
          <a:p>
            <a:pPr lvl="1"/>
            <a:r>
              <a:rPr lang="en-US" dirty="0" smtClean="0"/>
              <a:t>Easy for monotone functions.</a:t>
            </a:r>
          </a:p>
          <a:p>
            <a:pPr lvl="1"/>
            <a:r>
              <a:rPr lang="en-US" dirty="0" smtClean="0"/>
              <a:t>Unclear for symmetric functions.</a:t>
            </a:r>
          </a:p>
          <a:p>
            <a:r>
              <a:rPr lang="en-US" dirty="0" smtClean="0"/>
              <a:t>More submodular maximization results that can be improved for symmetric 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2291" name="Picture 3" descr="C:\Documents and Settings\moranfe\Local Settings\Temporary Internet Files\Content.IE5\YDMMG3SK\MCj0434826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108" y="285728"/>
            <a:ext cx="1103332" cy="1103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06" y="-214338"/>
            <a:ext cx="8643998" cy="35719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>
                <a:gd name="adj" fmla="val 867087"/>
              </a:avLst>
            </a:prstTxWarp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6663" y="3927653"/>
            <a:ext cx="100540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4970"/>
            <a:ext cx="8229600" cy="439248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Definition</a:t>
            </a:r>
          </a:p>
          <a:p>
            <a:pPr marL="0" indent="0">
              <a:buNone/>
            </a:pPr>
            <a:r>
              <a:rPr lang="en-US" dirty="0" smtClean="0"/>
              <a:t>A set function </a:t>
            </a:r>
            <a:r>
              <a:rPr lang="en-US" i="1" dirty="0" smtClean="0"/>
              <a:t>f </a:t>
            </a:r>
            <a:r>
              <a:rPr lang="en-US" dirty="0" smtClean="0"/>
              <a:t>: 2</a:t>
            </a:r>
            <a:r>
              <a:rPr lang="en-US" i="1" baseline="30000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Wingdings" pitchFamily="2" charset="2"/>
              </a:rPr>
              <a:t> assigns a number to every subset of a given ground set.</a:t>
            </a:r>
          </a:p>
          <a:p>
            <a:pPr marL="0" indent="0">
              <a:buNone/>
            </a:pPr>
            <a:endParaRPr lang="en-US" i="1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b="1" u="sng" dirty="0">
                <a:sym typeface="Wingdings" pitchFamily="2" charset="2"/>
              </a:rPr>
              <a:t>Notation</a:t>
            </a:r>
          </a:p>
          <a:p>
            <a:pPr marL="0" indent="0">
              <a:buNone/>
            </a:pPr>
            <a:r>
              <a:rPr lang="en-US" dirty="0" smtClean="0"/>
              <a:t>The marginal </a:t>
            </a:r>
            <a:r>
              <a:rPr lang="en-US" dirty="0"/>
              <a:t>contribution of </a:t>
            </a:r>
            <a:r>
              <a:rPr lang="en-US" dirty="0" smtClean="0"/>
              <a:t>an element </a:t>
            </a:r>
            <a:r>
              <a:rPr lang="en-US" i="1" dirty="0"/>
              <a:t>u</a:t>
            </a:r>
            <a:r>
              <a:rPr lang="en-US" dirty="0"/>
              <a:t> to </a:t>
            </a:r>
            <a:r>
              <a:rPr lang="en-US" dirty="0" smtClean="0"/>
              <a:t>a </a:t>
            </a:r>
            <a:r>
              <a:rPr lang="en-US" dirty="0"/>
              <a:t>set </a:t>
            </a:r>
            <a:r>
              <a:rPr lang="en-US" i="1" dirty="0" smtClean="0"/>
              <a:t>A</a:t>
            </a:r>
            <a:r>
              <a:rPr lang="en-US" dirty="0" smtClean="0"/>
              <a:t> is denoted by:</a:t>
            </a:r>
            <a:endParaRPr lang="en-US" dirty="0"/>
          </a:p>
          <a:p>
            <a:pPr marL="0" indent="0">
              <a:buNone/>
            </a:pPr>
            <a:endParaRPr lang="en-US" i="1" dirty="0">
              <a:sym typeface="Wingdings" pitchFamily="2" charset="2"/>
            </a:endParaRPr>
          </a:p>
          <a:p>
            <a:pPr marL="0" indent="0">
              <a:buNone/>
            </a:pPr>
            <a:endParaRPr lang="en-US" i="1" dirty="0" smtClean="0">
              <a:sym typeface="Wingdings" pitchFamily="2" charset="2"/>
            </a:endParaRPr>
          </a:p>
          <a:p>
            <a:pPr marL="514350" indent="-514350">
              <a:buNone/>
            </a:pPr>
            <a:r>
              <a:rPr lang="en-US" b="1" u="sng" dirty="0" smtClean="0">
                <a:sym typeface="Symbol"/>
              </a:rPr>
              <a:t>Properties a Set Functions May Have</a:t>
            </a:r>
          </a:p>
          <a:p>
            <a:r>
              <a:rPr lang="en-US" dirty="0" smtClean="0">
                <a:sym typeface="Symbol"/>
              </a:rPr>
              <a:t>Non negativity:</a:t>
            </a:r>
          </a:p>
          <a:p>
            <a:pPr lvl="0"/>
            <a:r>
              <a:rPr lang="en-US" dirty="0" smtClean="0"/>
              <a:t>Symmetric:</a:t>
            </a:r>
          </a:p>
          <a:p>
            <a:r>
              <a:rPr lang="en-US" dirty="0" err="1" smtClean="0"/>
              <a:t>Submodularity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b="1" u="sng" dirty="0" smtClean="0">
              <a:sym typeface="Wingdings" pitchFamily="2" charset="2"/>
            </a:endParaRPr>
          </a:p>
          <a:p>
            <a:pPr marL="0" indent="0">
              <a:buNone/>
            </a:pPr>
            <a:endParaRPr lang="en-US" b="1" u="sng" dirty="0">
              <a:sym typeface="Wingdings" pitchFamily="2" charset="2"/>
            </a:endParaRPr>
          </a:p>
          <a:p>
            <a:pPr marL="0" indent="0">
              <a:buNone/>
            </a:pPr>
            <a:endParaRPr lang="en-US" b="1" u="sng" dirty="0" smtClean="0">
              <a:sym typeface="Wingdings" pitchFamily="2" charset="2"/>
            </a:endParaRPr>
          </a:p>
          <a:p>
            <a:pPr marL="514350" indent="-514350">
              <a:buNone/>
            </a:pPr>
            <a:endParaRPr lang="en-US" dirty="0">
              <a:sym typeface="Symbol"/>
            </a:endParaRPr>
          </a:p>
          <a:p>
            <a:endParaRPr lang="en-US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83629111"/>
              </p:ext>
            </p:extLst>
          </p:nvPr>
        </p:nvGraphicFramePr>
        <p:xfrm>
          <a:off x="3347864" y="4665390"/>
          <a:ext cx="3375025" cy="381000"/>
        </p:xfrm>
        <a:graphic>
          <a:graphicData uri="http://schemas.openxmlformats.org/presentationml/2006/ole">
            <p:oleObj spid="_x0000_s155940" name="Equation" r:id="rId3" imgW="1904760" imgH="215640" progId="Equation.3">
              <p:embed/>
            </p:oleObj>
          </a:graphicData>
        </a:graphic>
      </p:graphicFrame>
      <p:graphicFrame>
        <p:nvGraphicFramePr>
          <p:cNvPr id="79397" name="Object 5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56054512"/>
              </p:ext>
            </p:extLst>
          </p:nvPr>
        </p:nvGraphicFramePr>
        <p:xfrm>
          <a:off x="2987824" y="3429000"/>
          <a:ext cx="3163888" cy="384175"/>
        </p:xfrm>
        <a:graphic>
          <a:graphicData uri="http://schemas.openxmlformats.org/presentationml/2006/ole">
            <p:oleObj spid="_x0000_s155941" name="Equation" r:id="rId4" imgW="1739880" imgH="21564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9552" y="5445224"/>
            <a:ext cx="36004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sets </a:t>
            </a:r>
            <a:r>
              <a:rPr lang="en-US" sz="2000" i="1" dirty="0" smtClean="0"/>
              <a:t>A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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  </a:t>
            </a:r>
            <a:r>
              <a:rPr lang="en-US" sz="2000" i="1" dirty="0" smtClean="0">
                <a:sym typeface="Symbol"/>
              </a:rPr>
              <a:t>N</a:t>
            </a:r>
            <a:r>
              <a:rPr lang="en-US" sz="2000" dirty="0" smtClean="0">
                <a:sym typeface="Symbol"/>
              </a:rPr>
              <a:t>, and </a:t>
            </a:r>
            <a:r>
              <a:rPr lang="en-US" sz="2000" i="1" dirty="0" smtClean="0">
                <a:sym typeface="Symbol"/>
              </a:rPr>
              <a:t>u</a:t>
            </a:r>
            <a:r>
              <a:rPr lang="en-US" sz="2000" dirty="0" smtClean="0">
                <a:sym typeface="Symbol"/>
              </a:rPr>
              <a:t> 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:</a:t>
            </a:r>
          </a:p>
          <a:p>
            <a:pPr algn="ctr"/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u </a:t>
            </a:r>
            <a:r>
              <a:rPr lang="en-US" sz="2000" dirty="0" smtClean="0">
                <a:sym typeface="Symbol"/>
              </a:rPr>
              <a:t>| </a:t>
            </a:r>
            <a:r>
              <a:rPr lang="en-US" sz="2000" i="1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)  </a:t>
            </a:r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u </a:t>
            </a:r>
            <a:r>
              <a:rPr lang="en-US" sz="2000" dirty="0" smtClean="0">
                <a:sym typeface="Symbol"/>
              </a:rPr>
              <a:t>|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)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932040" y="5445224"/>
            <a:ext cx="36004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sets </a:t>
            </a:r>
            <a:r>
              <a:rPr lang="en-US" sz="2000" i="1" dirty="0" smtClean="0"/>
              <a:t>A</a:t>
            </a:r>
            <a:r>
              <a:rPr lang="en-US" sz="2000" dirty="0" smtClean="0"/>
              <a:t>,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  </a:t>
            </a:r>
            <a:r>
              <a:rPr lang="en-US" sz="2000" i="1" dirty="0" smtClean="0">
                <a:sym typeface="Symbol"/>
              </a:rPr>
              <a:t>N</a:t>
            </a:r>
            <a:r>
              <a:rPr lang="en-US" sz="2000" dirty="0" smtClean="0">
                <a:sym typeface="Symbol"/>
              </a:rPr>
              <a:t>:</a:t>
            </a:r>
          </a:p>
          <a:p>
            <a:pPr algn="ctr"/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) + </a:t>
            </a:r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)  </a:t>
            </a:r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 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) + </a:t>
            </a:r>
            <a:r>
              <a:rPr lang="en-US" sz="2000" i="1" dirty="0" smtClean="0">
                <a:sym typeface="Symbol"/>
              </a:rPr>
              <a:t>f</a:t>
            </a:r>
            <a:r>
              <a:rPr lang="en-US" sz="2000" dirty="0" smtClean="0">
                <a:sym typeface="Symbol"/>
              </a:rPr>
              <a:t>(</a:t>
            </a:r>
            <a:r>
              <a:rPr lang="en-US" sz="2000" i="1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  </a:t>
            </a:r>
            <a:r>
              <a:rPr lang="en-US" sz="2000" i="1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)</a:t>
            </a:r>
            <a:endParaRPr lang="en-US" sz="2000" dirty="0" smtClean="0"/>
          </a:p>
        </p:txBody>
      </p:sp>
      <p:sp>
        <p:nvSpPr>
          <p:cNvPr id="12" name="Left-Right Arrow 11"/>
          <p:cNvSpPr/>
          <p:nvPr/>
        </p:nvSpPr>
        <p:spPr>
          <a:xfrm>
            <a:off x="4211960" y="5589240"/>
            <a:ext cx="648072" cy="36004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9398" name="Object 5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85774171"/>
              </p:ext>
            </p:extLst>
          </p:nvPr>
        </p:nvGraphicFramePr>
        <p:xfrm>
          <a:off x="3347864" y="4365104"/>
          <a:ext cx="2406650" cy="382587"/>
        </p:xfrm>
        <a:graphic>
          <a:graphicData uri="http://schemas.openxmlformats.org/presentationml/2006/ole">
            <p:oleObj spid="_x0000_s155942" name="Equation" r:id="rId5" imgW="1358310" imgH="215806" progId="Equation.3">
              <p:embed/>
            </p:oleObj>
          </a:graphicData>
        </a:graphic>
      </p:graphicFrame>
      <p:pic>
        <p:nvPicPr>
          <p:cNvPr id="155669" name="Picture 2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89386"/>
            <a:ext cx="1152128" cy="12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1529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7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Submodular functions are ubiquitous in many fields including:</a:t>
            </a:r>
          </a:p>
          <a:p>
            <a:pPr lvl="1"/>
            <a:r>
              <a:rPr lang="en-US" dirty="0" smtClean="0"/>
              <a:t>Economics			– Game theory</a:t>
            </a:r>
          </a:p>
          <a:p>
            <a:pPr lvl="1"/>
            <a:r>
              <a:rPr lang="en-US" dirty="0" err="1" smtClean="0"/>
              <a:t>Combinatorics</a:t>
            </a:r>
            <a:r>
              <a:rPr lang="en-US" dirty="0" smtClean="0"/>
              <a:t>			– Information theory</a:t>
            </a:r>
          </a:p>
          <a:p>
            <a:pPr lvl="1"/>
            <a:r>
              <a:rPr lang="en-US" dirty="0" smtClean="0"/>
              <a:t>Operations research		– Machine learning</a:t>
            </a:r>
          </a:p>
          <a:p>
            <a:endParaRPr lang="en-US" dirty="0" smtClean="0"/>
          </a:p>
          <a:p>
            <a:r>
              <a:rPr lang="en-US" dirty="0" smtClean="0"/>
              <a:t>Examples of non-negative symmetric submodular functions:</a:t>
            </a:r>
          </a:p>
          <a:p>
            <a:pPr lvl="1"/>
            <a:r>
              <a:rPr lang="en-US" dirty="0" smtClean="0"/>
              <a:t>Cut functions of graphs and hypergraphs.</a:t>
            </a:r>
          </a:p>
          <a:p>
            <a:pPr lvl="1"/>
            <a:r>
              <a:rPr lang="en-US" dirty="0" smtClean="0"/>
              <a:t>The mutual information function: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 descr="C:\Documents and Settings\moranfe\My Documents\My Pictures\Microsoft Clip Organizer\j044193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1568" y="476672"/>
            <a:ext cx="1008112" cy="972513"/>
          </a:xfrm>
          <a:prstGeom prst="rect">
            <a:avLst/>
          </a:prstGeom>
          <a:noFill/>
        </p:spPr>
      </p:pic>
      <p:grpSp>
        <p:nvGrpSpPr>
          <p:cNvPr id="24" name="Group 23"/>
          <p:cNvGrpSpPr/>
          <p:nvPr/>
        </p:nvGrpSpPr>
        <p:grpSpPr>
          <a:xfrm>
            <a:off x="6372200" y="4217844"/>
            <a:ext cx="1641675" cy="628982"/>
            <a:chOff x="2354261" y="4648200"/>
            <a:chExt cx="5113339" cy="1712913"/>
          </a:xfrm>
          <a:solidFill>
            <a:srgbClr val="C00000"/>
          </a:solidFill>
        </p:grpSpPr>
        <p:sp>
          <p:nvSpPr>
            <p:cNvPr id="6" name="Line 30"/>
            <p:cNvSpPr>
              <a:spLocks noChangeShapeType="1"/>
            </p:cNvSpPr>
            <p:nvPr/>
          </p:nvSpPr>
          <p:spPr bwMode="auto">
            <a:xfrm>
              <a:off x="2859086" y="4876800"/>
              <a:ext cx="1439863" cy="144463"/>
            </a:xfrm>
            <a:prstGeom prst="line">
              <a:avLst/>
            </a:prstGeom>
            <a:grpFill/>
            <a:ln w="476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endParaRPr 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Line 33"/>
            <p:cNvSpPr>
              <a:spLocks noChangeShapeType="1"/>
            </p:cNvSpPr>
            <p:nvPr/>
          </p:nvSpPr>
          <p:spPr bwMode="auto">
            <a:xfrm flipH="1" flipV="1">
              <a:off x="2859086" y="6088063"/>
              <a:ext cx="1511300" cy="0"/>
            </a:xfrm>
            <a:prstGeom prst="line">
              <a:avLst/>
            </a:prstGeom>
            <a:grpFill/>
            <a:ln w="476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endParaRPr 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 flipV="1">
              <a:off x="6099175" y="5224463"/>
              <a:ext cx="863600" cy="215900"/>
            </a:xfrm>
            <a:prstGeom prst="line">
              <a:avLst/>
            </a:prstGeom>
            <a:grpFill/>
            <a:ln w="476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endParaRPr 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 flipH="1">
              <a:off x="4802187" y="5151438"/>
              <a:ext cx="2160588" cy="0"/>
            </a:xfrm>
            <a:prstGeom prst="line">
              <a:avLst/>
            </a:prstGeom>
            <a:grpFill/>
            <a:ln w="476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endParaRPr lang="en-US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590799" y="5080000"/>
              <a:ext cx="3003551" cy="936626"/>
              <a:chOff x="2590799" y="5080000"/>
              <a:chExt cx="3003551" cy="936626"/>
            </a:xfrm>
            <a:grpFill/>
          </p:grpSpPr>
          <p:sp>
            <p:nvSpPr>
              <p:cNvPr id="16" name="Line 34"/>
              <p:cNvSpPr>
                <a:spLocks noChangeShapeType="1"/>
              </p:cNvSpPr>
              <p:nvPr/>
            </p:nvSpPr>
            <p:spPr bwMode="auto">
              <a:xfrm flipV="1">
                <a:off x="2590799" y="5146675"/>
                <a:ext cx="0" cy="649288"/>
              </a:xfrm>
              <a:prstGeom prst="line">
                <a:avLst/>
              </a:prstGeom>
              <a:grpFill/>
              <a:ln w="476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9pPr>
              </a:lstStyle>
              <a:p>
                <a:endParaRPr lang="en-US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2786061" y="5080000"/>
                <a:ext cx="2808289" cy="936626"/>
                <a:chOff x="2786061" y="5080000"/>
                <a:chExt cx="2808289" cy="936626"/>
              </a:xfrm>
              <a:grpFill/>
            </p:grpSpPr>
            <p:sp>
              <p:nvSpPr>
                <p:cNvPr id="19" name="Line 32"/>
                <p:cNvSpPr>
                  <a:spLocks noChangeShapeType="1"/>
                </p:cNvSpPr>
                <p:nvPr/>
              </p:nvSpPr>
              <p:spPr bwMode="auto">
                <a:xfrm>
                  <a:off x="3794124" y="5656263"/>
                  <a:ext cx="576263" cy="360363"/>
                </a:xfrm>
                <a:prstGeom prst="line">
                  <a:avLst/>
                </a:prstGeom>
                <a:grpFill/>
                <a:ln w="476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5pPr>
                  <a:lvl6pPr marL="22860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6pPr>
                  <a:lvl7pPr marL="27432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7pPr>
                  <a:lvl8pPr marL="32004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8pPr>
                  <a:lvl9pPr marL="36576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9pPr>
                </a:lstStyle>
                <a:p>
                  <a:endParaRPr lang="en-US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0" name="Line 35"/>
                <p:cNvSpPr>
                  <a:spLocks noChangeShapeType="1"/>
                </p:cNvSpPr>
                <p:nvPr/>
              </p:nvSpPr>
              <p:spPr bwMode="auto">
                <a:xfrm>
                  <a:off x="4802187" y="5224463"/>
                  <a:ext cx="792163" cy="215900"/>
                </a:xfrm>
                <a:prstGeom prst="line">
                  <a:avLst/>
                </a:prstGeom>
                <a:grpFill/>
                <a:ln w="476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5pPr>
                  <a:lvl6pPr marL="22860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6pPr>
                  <a:lvl7pPr marL="27432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7pPr>
                  <a:lvl8pPr marL="32004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8pPr>
                  <a:lvl9pPr marL="36576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9pPr>
                </a:lstStyle>
                <a:p>
                  <a:endParaRPr lang="en-US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8" name="Line 31"/>
                <p:cNvSpPr>
                  <a:spLocks noChangeShapeType="1"/>
                </p:cNvSpPr>
                <p:nvPr/>
              </p:nvSpPr>
              <p:spPr bwMode="auto">
                <a:xfrm flipH="1" flipV="1">
                  <a:off x="2786061" y="5080000"/>
                  <a:ext cx="576263" cy="287338"/>
                </a:xfrm>
                <a:prstGeom prst="line">
                  <a:avLst/>
                </a:prstGeom>
                <a:grpFill/>
                <a:ln w="476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5pPr>
                  <a:lvl6pPr marL="22860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6pPr>
                  <a:lvl7pPr marL="27432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7pPr>
                  <a:lvl8pPr marL="32004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8pPr>
                  <a:lvl9pPr marL="36576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9pPr>
                </a:lstStyle>
                <a:p>
                  <a:endParaRPr lang="en-US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1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4875212" y="5656263"/>
                  <a:ext cx="719138" cy="360363"/>
                </a:xfrm>
                <a:prstGeom prst="line">
                  <a:avLst/>
                </a:prstGeom>
                <a:grpFill/>
                <a:ln w="476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5pPr>
                  <a:lvl6pPr marL="22860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6pPr>
                  <a:lvl7pPr marL="27432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7pPr>
                  <a:lvl8pPr marL="32004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8pPr>
                  <a:lvl9pPr marL="36576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9pPr>
                </a:lstStyle>
                <a:p>
                  <a:endParaRPr lang="en-US">
                    <a:solidFill>
                      <a:sysClr val="windowText" lastClr="000000"/>
                    </a:solidFill>
                  </a:endParaRPr>
                </a:p>
              </p:txBody>
            </p:sp>
          </p:grpSp>
        </p:grp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2354261" y="4648200"/>
              <a:ext cx="504825" cy="503238"/>
            </a:xfrm>
            <a:prstGeom prst="ellipse">
              <a:avLst/>
            </a:prstGeom>
            <a:grpFill/>
            <a:ln w="47625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endParaRPr 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6962775" y="4935538"/>
              <a:ext cx="504825" cy="503238"/>
            </a:xfrm>
            <a:prstGeom prst="ellipse">
              <a:avLst/>
            </a:prstGeom>
            <a:grpFill/>
            <a:ln w="47625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endParaRPr 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4298949" y="4864100"/>
              <a:ext cx="504825" cy="503238"/>
            </a:xfrm>
            <a:prstGeom prst="ellipse">
              <a:avLst/>
            </a:prstGeom>
            <a:grpFill/>
            <a:ln w="47625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endParaRPr 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5595937" y="5295900"/>
              <a:ext cx="504825" cy="503238"/>
            </a:xfrm>
            <a:prstGeom prst="ellipse">
              <a:avLst/>
            </a:prstGeom>
            <a:grpFill/>
            <a:ln w="47625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endParaRPr 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362324" y="5224463"/>
              <a:ext cx="504825" cy="503238"/>
            </a:xfrm>
            <a:prstGeom prst="ellipse">
              <a:avLst/>
            </a:prstGeom>
            <a:grpFill/>
            <a:ln w="47625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endParaRPr 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4370387" y="5857875"/>
              <a:ext cx="504825" cy="503238"/>
            </a:xfrm>
            <a:prstGeom prst="ellipse">
              <a:avLst/>
            </a:prstGeom>
            <a:grpFill/>
            <a:ln w="47625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endParaRPr lang="en-US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2354261" y="5799138"/>
              <a:ext cx="504825" cy="503238"/>
            </a:xfrm>
            <a:prstGeom prst="ellipse">
              <a:avLst/>
            </a:prstGeom>
            <a:grpFill/>
            <a:ln w="47625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rgbClr val="0000CC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endParaRPr lang="en-US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27584" y="5157192"/>
            <a:ext cx="3384376" cy="1368152"/>
            <a:chOff x="827584" y="5157192"/>
            <a:chExt cx="3384376" cy="1368152"/>
          </a:xfrm>
        </p:grpSpPr>
        <p:sp>
          <p:nvSpPr>
            <p:cNvPr id="25" name="Oval 24"/>
            <p:cNvSpPr/>
            <p:nvPr/>
          </p:nvSpPr>
          <p:spPr>
            <a:xfrm>
              <a:off x="827584" y="5157192"/>
              <a:ext cx="3384376" cy="1368152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31640" y="5487325"/>
              <a:ext cx="15841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Random variables</a:t>
              </a:r>
            </a:p>
          </p:txBody>
        </p:sp>
      </p:grpSp>
      <p:sp>
        <p:nvSpPr>
          <p:cNvPr id="27" name="Oval 26"/>
          <p:cNvSpPr/>
          <p:nvPr/>
        </p:nvSpPr>
        <p:spPr>
          <a:xfrm>
            <a:off x="2627784" y="5589240"/>
            <a:ext cx="100811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rgbClr val="FFC000"/>
                </a:solidFill>
              </a:rPr>
              <a:t>S</a:t>
            </a:r>
            <a:endParaRPr lang="en-US" b="1" i="1" dirty="0">
              <a:solidFill>
                <a:srgbClr val="FFC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32040" y="5293657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indent="-628650"/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S</a:t>
            </a:r>
            <a:r>
              <a:rPr lang="en-US" sz="2000" dirty="0" smtClean="0"/>
              <a:t>) – the mutual information between the variables of </a:t>
            </a:r>
            <a:r>
              <a:rPr lang="en-US" sz="2000" i="1" dirty="0" smtClean="0"/>
              <a:t>S</a:t>
            </a:r>
            <a:r>
              <a:rPr lang="en-US" sz="2000" dirty="0" smtClean="0"/>
              <a:t> and </a:t>
            </a:r>
            <a:r>
              <a:rPr lang="en-US" sz="2000" i="1" dirty="0" smtClean="0"/>
              <a:t>V</a:t>
            </a:r>
            <a:r>
              <a:rPr lang="en-US" sz="2000" dirty="0" smtClean="0"/>
              <a:t> \ </a:t>
            </a:r>
            <a:r>
              <a:rPr lang="en-US" sz="2000" i="1" dirty="0" smtClean="0"/>
              <a:t>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1" name="Right Arrow 30"/>
          <p:cNvSpPr/>
          <p:nvPr/>
        </p:nvSpPr>
        <p:spPr>
          <a:xfrm>
            <a:off x="3707904" y="5661248"/>
            <a:ext cx="1080120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882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7" grpId="0" animBg="1"/>
      <p:bldP spid="30" grpId="0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Submodular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892696"/>
          </a:xfrm>
        </p:spPr>
        <p:txBody>
          <a:bodyPr>
            <a:noAutofit/>
          </a:bodyPr>
          <a:lstStyle/>
          <a:p>
            <a:r>
              <a:rPr lang="en-US" sz="2400" dirty="0" smtClean="0"/>
              <a:t>Optimizing a submodular function subject to a constraint.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1907704" y="2060848"/>
            <a:ext cx="504056" cy="648072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6012160" y="2060848"/>
            <a:ext cx="504056" cy="648072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15616" y="2636912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Submodular Minimization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220072" y="2636912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Submodular Maximization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3645024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Many improved results when the function is symmetric.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923928" y="2060848"/>
            <a:ext cx="0" cy="45365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39952" y="3645024"/>
            <a:ext cx="44644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Only two works refer to symmetric functions. [</a:t>
            </a:r>
            <a:r>
              <a:rPr lang="en-US" sz="2400" dirty="0" err="1" smtClean="0"/>
              <a:t>Feige</a:t>
            </a:r>
            <a:r>
              <a:rPr lang="en-US" sz="2400" dirty="0" smtClean="0"/>
              <a:t> et al. (2011), Lee et al. (2010)]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For the first work a matching algorithm was found for non-symmetric functions. [</a:t>
            </a:r>
            <a:r>
              <a:rPr lang="en-US" sz="2400" dirty="0" err="1" smtClean="0"/>
              <a:t>Buchbinder</a:t>
            </a:r>
            <a:r>
              <a:rPr lang="en-US" sz="2400" dirty="0" smtClean="0"/>
              <a:t> et al. (2012)]</a:t>
            </a:r>
          </a:p>
        </p:txBody>
      </p:sp>
      <p:sp>
        <p:nvSpPr>
          <p:cNvPr id="16" name="Cloud Callout 15"/>
          <p:cNvSpPr/>
          <p:nvPr/>
        </p:nvSpPr>
        <p:spPr>
          <a:xfrm>
            <a:off x="467544" y="1268760"/>
            <a:ext cx="7848872" cy="4032448"/>
          </a:xfrm>
          <a:prstGeom prst="cloudCallout">
            <a:avLst>
              <a:gd name="adj1" fmla="val 29617"/>
              <a:gd name="adj2" fmla="val 6572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u="sng" dirty="0" smtClean="0"/>
              <a:t>Does symmetry help in maximization?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We know of only one case where the answer is positive.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Can we find additional cases?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15066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/>
      <p:bldP spid="8" grpId="0"/>
      <p:bldP spid="10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Maximizing a non-negative symmetric submodular function subject to an exact cardinality constraint.</a:t>
            </a:r>
          </a:p>
          <a:p>
            <a:pPr lvl="1"/>
            <a:r>
              <a:rPr lang="en-US" sz="2400" dirty="0" smtClean="0"/>
              <a:t>Previous approximation (for non-symmetric functions): 0.356 [</a:t>
            </a:r>
            <a:r>
              <a:rPr lang="en-US" sz="2400" dirty="0" err="1" smtClean="0"/>
              <a:t>Buchbinder</a:t>
            </a:r>
            <a:r>
              <a:rPr lang="en-US" sz="2400" dirty="0" smtClean="0"/>
              <a:t> et al. (2014)].</a:t>
            </a:r>
          </a:p>
          <a:p>
            <a:pPr lvl="1"/>
            <a:r>
              <a:rPr lang="en-US" sz="2400" dirty="0" smtClean="0"/>
              <a:t>Our approximation:</a:t>
            </a:r>
          </a:p>
          <a:p>
            <a:pPr lvl="1"/>
            <a:endParaRPr lang="en-US" sz="3200" dirty="0"/>
          </a:p>
          <a:p>
            <a:pPr lvl="1"/>
            <a:r>
              <a:rPr lang="en-US" sz="2400" dirty="0" smtClean="0"/>
              <a:t>Using the same technique, we get </a:t>
            </a:r>
            <a:r>
              <a:rPr lang="en-US" sz="2400" i="1" dirty="0" smtClean="0"/>
              <a:t>e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-</a:t>
            </a:r>
            <a:r>
              <a:rPr lang="en-US" sz="2400" i="1" dirty="0" smtClean="0"/>
              <a:t>o</a:t>
            </a:r>
            <a:r>
              <a:rPr lang="en-US" sz="2400" dirty="0" smtClean="0"/>
              <a:t>(1)≈0.376-approximation for non-symmetric functions.</a:t>
            </a:r>
          </a:p>
          <a:p>
            <a:pPr lvl="1"/>
            <a:r>
              <a:rPr lang="en-US" dirty="0" smtClean="0"/>
              <a:t>Known hardness results:</a:t>
            </a:r>
          </a:p>
          <a:p>
            <a:pPr lvl="2"/>
            <a:r>
              <a:rPr lang="en-US" dirty="0" smtClean="0"/>
              <a:t>½-approximation for symmetric functions [</a:t>
            </a:r>
            <a:r>
              <a:rPr lang="en-US" dirty="0" err="1" smtClean="0"/>
              <a:t>Feige</a:t>
            </a:r>
            <a:r>
              <a:rPr lang="en-US" dirty="0" smtClean="0"/>
              <a:t> et al. (2011)].</a:t>
            </a:r>
          </a:p>
          <a:p>
            <a:pPr lvl="2"/>
            <a:r>
              <a:rPr lang="en-US" dirty="0" smtClean="0"/>
              <a:t>0.491-approximation for general functions [</a:t>
            </a:r>
            <a:r>
              <a:rPr lang="en-US" dirty="0" err="1"/>
              <a:t>Oveis</a:t>
            </a:r>
            <a:r>
              <a:rPr lang="en-US" dirty="0"/>
              <a:t> </a:t>
            </a:r>
            <a:r>
              <a:rPr lang="en-US" dirty="0" err="1" smtClean="0"/>
              <a:t>Gharan</a:t>
            </a:r>
            <a:r>
              <a:rPr lang="en-US" dirty="0" smtClean="0"/>
              <a:t> and </a:t>
            </a:r>
            <a:r>
              <a:rPr lang="en-US" dirty="0" err="1" smtClean="0"/>
              <a:t>Vondrák</a:t>
            </a:r>
            <a:r>
              <a:rPr lang="en-US" dirty="0" smtClean="0"/>
              <a:t> (2011)]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50479039"/>
              </p:ext>
            </p:extLst>
          </p:nvPr>
        </p:nvGraphicFramePr>
        <p:xfrm>
          <a:off x="3131840" y="3212976"/>
          <a:ext cx="1963111" cy="635124"/>
        </p:xfrm>
        <a:graphic>
          <a:graphicData uri="http://schemas.openxmlformats.org/presentationml/2006/ole">
            <p:oleObj spid="_x0000_s156753" name="Equation" r:id="rId3" imgW="1295280" imgH="419040" progId="Equation.3">
              <p:embed/>
            </p:oleObj>
          </a:graphicData>
        </a:graphic>
      </p:graphicFrame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260648"/>
            <a:ext cx="122413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loud Callout 6"/>
          <p:cNvSpPr/>
          <p:nvPr/>
        </p:nvSpPr>
        <p:spPr>
          <a:xfrm>
            <a:off x="1259632" y="2924944"/>
            <a:ext cx="5688632" cy="1800200"/>
          </a:xfrm>
          <a:prstGeom prst="cloudCallout">
            <a:avLst>
              <a:gd name="adj1" fmla="val 6276"/>
              <a:gd name="adj2" fmla="val -8344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 feasible set must contain exactly </a:t>
            </a:r>
            <a:r>
              <a:rPr lang="en-US" sz="2400" i="1" dirty="0" smtClean="0"/>
              <a:t>k</a:t>
            </a:r>
            <a:r>
              <a:rPr lang="en-US" sz="2400" dirty="0" smtClean="0"/>
              <a:t> elements.</a:t>
            </a:r>
            <a:endParaRPr lang="en-US" sz="24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7544" y="2104257"/>
            <a:ext cx="8229600" cy="377301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ysClr val="windowText" lastClr="000000"/>
                </a:solidFill>
              </a:rPr>
              <a:t>Unconstrained maximization of a non-negative symmetric submodular function.</a:t>
            </a:r>
          </a:p>
          <a:p>
            <a:pPr lvl="1"/>
            <a:r>
              <a:rPr lang="en-US" sz="2400" dirty="0" smtClean="0">
                <a:solidFill>
                  <a:sysClr val="windowText" lastClr="000000"/>
                </a:solidFill>
              </a:rPr>
              <a:t>Previous results </a:t>
            </a:r>
            <a:r>
              <a:rPr lang="en-US" sz="2400" dirty="0">
                <a:solidFill>
                  <a:sysClr val="windowText" lastClr="000000"/>
                </a:solidFill>
              </a:rPr>
              <a:t>[</a:t>
            </a:r>
            <a:r>
              <a:rPr lang="en-US" sz="2400" dirty="0" err="1">
                <a:solidFill>
                  <a:sysClr val="windowText" lastClr="000000"/>
                </a:solidFill>
              </a:rPr>
              <a:t>Feige</a:t>
            </a:r>
            <a:r>
              <a:rPr lang="en-US" sz="2400" dirty="0">
                <a:solidFill>
                  <a:sysClr val="windowText" lastClr="000000"/>
                </a:solidFill>
              </a:rPr>
              <a:t> et al. (2011)]</a:t>
            </a:r>
            <a:r>
              <a:rPr lang="en-US" sz="2400" dirty="0" smtClean="0">
                <a:solidFill>
                  <a:sysClr val="windowText" lastClr="000000"/>
                </a:solidFill>
              </a:rPr>
              <a:t>:</a:t>
            </a:r>
          </a:p>
          <a:p>
            <a:pPr lvl="2"/>
            <a:r>
              <a:rPr lang="en-US" dirty="0" smtClean="0">
                <a:solidFill>
                  <a:sysClr val="windowText" lastClr="000000"/>
                </a:solidFill>
              </a:rPr>
              <a:t>Linear time randomized </a:t>
            </a:r>
            <a:r>
              <a:rPr lang="en-US" dirty="0">
                <a:solidFill>
                  <a:sysClr val="windowText" lastClr="000000"/>
                </a:solidFill>
              </a:rPr>
              <a:t>½</a:t>
            </a:r>
            <a:r>
              <a:rPr lang="en-US" dirty="0" smtClean="0">
                <a:solidFill>
                  <a:sysClr val="windowText" lastClr="000000"/>
                </a:solidFill>
              </a:rPr>
              <a:t>-approximation.</a:t>
            </a:r>
          </a:p>
          <a:p>
            <a:pPr lvl="2"/>
            <a:r>
              <a:rPr lang="en-US" dirty="0" smtClean="0">
                <a:solidFill>
                  <a:sysClr val="windowText" lastClr="000000"/>
                </a:solidFill>
              </a:rPr>
              <a:t>Polynomial time deterministic (</a:t>
            </a:r>
            <a:r>
              <a:rPr lang="en-US" dirty="0">
                <a:solidFill>
                  <a:sysClr val="windowText" lastClr="000000"/>
                </a:solidFill>
              </a:rPr>
              <a:t>½</a:t>
            </a:r>
            <a:r>
              <a:rPr lang="en-US" dirty="0" smtClean="0">
                <a:solidFill>
                  <a:sysClr val="windowText" lastClr="000000"/>
                </a:solidFill>
              </a:rPr>
              <a:t>-</a:t>
            </a:r>
            <a:r>
              <a:rPr lang="el-GR" i="1" dirty="0" smtClean="0">
                <a:solidFill>
                  <a:sysClr val="windowText" lastClr="000000"/>
                </a:solidFill>
              </a:rPr>
              <a:t>ε</a:t>
            </a:r>
            <a:r>
              <a:rPr lang="en-US" dirty="0" smtClean="0">
                <a:solidFill>
                  <a:sysClr val="windowText" lastClr="000000"/>
                </a:solidFill>
              </a:rPr>
              <a:t>)-approximation. </a:t>
            </a:r>
          </a:p>
          <a:p>
            <a:pPr lvl="2"/>
            <a:r>
              <a:rPr lang="en-US" dirty="0" smtClean="0">
                <a:solidFill>
                  <a:sysClr val="windowText" lastClr="000000"/>
                </a:solidFill>
              </a:rPr>
              <a:t>Hardness: ½-approximation.</a:t>
            </a:r>
          </a:p>
          <a:p>
            <a:pPr lvl="1"/>
            <a:r>
              <a:rPr lang="en-US" sz="2400" dirty="0" smtClean="0">
                <a:solidFill>
                  <a:sysClr val="windowText" lastClr="000000"/>
                </a:solidFill>
              </a:rPr>
              <a:t>Our result:</a:t>
            </a:r>
          </a:p>
          <a:p>
            <a:pPr lvl="2"/>
            <a:r>
              <a:rPr lang="en-US" dirty="0" smtClean="0">
                <a:solidFill>
                  <a:sysClr val="windowText" lastClr="000000"/>
                </a:solidFill>
              </a:rPr>
              <a:t>Linear time deterministic ½-approximation.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7544" y="3068961"/>
            <a:ext cx="8229600" cy="12961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ysClr val="windowText" lastClr="000000"/>
                </a:solidFill>
              </a:rPr>
              <a:t>Maximizing a non-negative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symmetric </a:t>
            </a:r>
            <a:r>
              <a:rPr lang="en-US" sz="2800" dirty="0" err="1" smtClean="0">
                <a:solidFill>
                  <a:sysClr val="windowText" lastClr="000000"/>
                </a:solidFill>
              </a:rPr>
              <a:t>submodular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function subject to a solvable down-monotone polytope constraint.</a:t>
            </a:r>
          </a:p>
        </p:txBody>
      </p:sp>
      <p:sp>
        <p:nvSpPr>
          <p:cNvPr id="12" name="Cloud Callout 11"/>
          <p:cNvSpPr/>
          <p:nvPr/>
        </p:nvSpPr>
        <p:spPr>
          <a:xfrm>
            <a:off x="3707904" y="4221088"/>
            <a:ext cx="3960440" cy="1080120"/>
          </a:xfrm>
          <a:prstGeom prst="cloudCallout">
            <a:avLst>
              <a:gd name="adj1" fmla="val -26621"/>
              <a:gd name="adj2" fmla="val -7690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To be continued…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17263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7" grpId="1" animBg="1"/>
      <p:bldP spid="10" grpId="0" uiExpand="1" build="p"/>
      <p:bldP spid="11" grpId="0" build="p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Polytope</a:t>
            </a:r>
            <a:r>
              <a:rPr lang="en-US" dirty="0" smtClean="0"/>
              <a:t>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470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abuse notation and identify a set </a:t>
            </a:r>
            <a:r>
              <a:rPr lang="en-US" i="1" dirty="0" smtClean="0"/>
              <a:t>S</a:t>
            </a:r>
            <a:r>
              <a:rPr lang="en-US" dirty="0" smtClean="0"/>
              <a:t> with its characteristic vector in [0, 1]</a:t>
            </a:r>
            <a:r>
              <a:rPr lang="en-US" i="1" baseline="30000" dirty="0" smtClean="0"/>
              <a:t>N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00250791"/>
              </p:ext>
            </p:extLst>
          </p:nvPr>
        </p:nvGraphicFramePr>
        <p:xfrm>
          <a:off x="5278438" y="4364038"/>
          <a:ext cx="2376487" cy="792162"/>
        </p:xfrm>
        <a:graphic>
          <a:graphicData uri="http://schemas.openxmlformats.org/presentationml/2006/ole">
            <p:oleObj spid="_x0000_s120040" name="Equation" r:id="rId3" imgW="1295280" imgH="431640" progId="Equation.3">
              <p:embed/>
            </p:oleObj>
          </a:graphicData>
        </a:graphic>
      </p:graphicFrame>
      <p:graphicFrame>
        <p:nvGraphicFramePr>
          <p:cNvPr id="1198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93109109"/>
              </p:ext>
            </p:extLst>
          </p:nvPr>
        </p:nvGraphicFramePr>
        <p:xfrm>
          <a:off x="936625" y="3716338"/>
          <a:ext cx="3163888" cy="1441450"/>
        </p:xfrm>
        <a:graphic>
          <a:graphicData uri="http://schemas.openxmlformats.org/presentationml/2006/ole">
            <p:oleObj spid="_x0000_s120041" name="Equation" r:id="rId4" imgW="1574640" imgH="888840" progId="Equation.3">
              <p:embed/>
            </p:oleObj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67544" y="2636913"/>
            <a:ext cx="3528392" cy="108011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Using this notation, we can define IP like problems: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139952" y="2636913"/>
            <a:ext cx="4680520" cy="18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More generally, maximizing 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submodular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function subject to 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polytope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constraint is the problem:</a:t>
            </a:r>
          </a:p>
        </p:txBody>
      </p:sp>
      <p:pic>
        <p:nvPicPr>
          <p:cNvPr id="9" name="Picture 2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332656"/>
            <a:ext cx="1584176" cy="1187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539552" y="5258524"/>
            <a:ext cx="820891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lnSpc>
                <a:spcPct val="90000"/>
              </a:lnSpc>
              <a:buFont typeface="Arial" pitchFamily="34" charset="0"/>
              <a:buChar char="•"/>
            </a:pPr>
            <a:r>
              <a:rPr lang="en-US" sz="3000" dirty="0" smtClean="0"/>
              <a:t>Difficulty:</a:t>
            </a:r>
          </a:p>
          <a:p>
            <a:pPr marL="627063" lvl="1" indent="-354013">
              <a:lnSpc>
                <a:spcPct val="90000"/>
              </a:lnSpc>
              <a:buFont typeface="Wingdings" pitchFamily="2" charset="2"/>
              <a:buChar char="§"/>
              <a:tabLst>
                <a:tab pos="531813" algn="l"/>
              </a:tabLst>
            </a:pPr>
            <a:r>
              <a:rPr lang="en-US" sz="3000" dirty="0" smtClean="0"/>
              <a:t>Generalizes “integer programming”.</a:t>
            </a:r>
          </a:p>
          <a:p>
            <a:pPr marL="627063" lvl="1" indent="-354013">
              <a:lnSpc>
                <a:spcPct val="90000"/>
              </a:lnSpc>
              <a:buFont typeface="Wingdings" pitchFamily="2" charset="2"/>
              <a:buChar char="§"/>
              <a:tabLst>
                <a:tab pos="531813" algn="l"/>
              </a:tabLst>
            </a:pPr>
            <a:r>
              <a:rPr lang="en-US" sz="3000" dirty="0" smtClean="0"/>
              <a:t>Unlikely to have a reasonable approximation.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19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Relaxation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211683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Replace the constraint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{0,1}</a:t>
            </a:r>
            <a:r>
              <a:rPr lang="en-US" i="1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with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 [0,1]</a:t>
            </a:r>
            <a:r>
              <a:rPr lang="en-US" i="1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 smtClean="0">
                <a:sym typeface="Symbol"/>
              </a:rPr>
              <a:t>Use the </a:t>
            </a:r>
            <a:r>
              <a:rPr lang="en-US" dirty="0" err="1" smtClean="0">
                <a:sym typeface="Symbol"/>
              </a:rPr>
              <a:t>multilinear</a:t>
            </a:r>
            <a:r>
              <a:rPr lang="en-US" dirty="0" smtClean="0">
                <a:sym typeface="Symbol"/>
              </a:rPr>
              <a:t> extension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 (a.k.a. extension by expectation) [</a:t>
            </a:r>
            <a:r>
              <a:rPr lang="en-US" dirty="0" err="1" smtClean="0">
                <a:sym typeface="Symbol"/>
              </a:rPr>
              <a:t>Calinescu</a:t>
            </a:r>
            <a:r>
              <a:rPr lang="en-US" dirty="0" smtClean="0">
                <a:sym typeface="Symbol"/>
              </a:rPr>
              <a:t> et al. (2011)] as objective.</a:t>
            </a:r>
          </a:p>
          <a:p>
            <a:pPr lvl="1"/>
            <a:r>
              <a:rPr lang="en-US" dirty="0" smtClean="0"/>
              <a:t>Given a vector </a:t>
            </a:r>
            <a:r>
              <a:rPr lang="en-US" i="1" dirty="0" smtClean="0"/>
              <a:t>x</a:t>
            </a:r>
            <a:r>
              <a:rPr lang="en-US" dirty="0" smtClean="0"/>
              <a:t>, let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denote a random set containing every element </a:t>
            </a:r>
            <a:r>
              <a:rPr lang="en-US" i="1" dirty="0" smtClean="0"/>
              <a:t>u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with probability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, independently</a:t>
            </a:r>
            <a:r>
              <a:rPr lang="en-US" dirty="0" smtClean="0">
                <a:sym typeface="Symbol"/>
              </a:rPr>
              <a:t>.</a:t>
            </a:r>
          </a:p>
          <a:p>
            <a:pPr lvl="1"/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E[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))].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28001" name="Picture 1" descr="C:\Documents and Settings\moranfe\Local Settings\Temporary Internet Files\Content.IE5\A530W8KT\MC90023055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54347"/>
            <a:ext cx="1763511" cy="1518469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501008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Problem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Approximating the relaxed program.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1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Motivation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many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polytopes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 fractional solution can be rounded without losing too much in the objective.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Matroid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Polytopes – no loss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[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Calinescu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et al. (2011)].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Constant number of knapsacks – (1 – </a:t>
            </a:r>
            <a:r>
              <a:rPr kumimoji="0" lang="el-G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ε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) loss [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Kulik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et al. (2013)].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Unsplittable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flow in trees – O(1) loss [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Chekuri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al. (2011)].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Known?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60648"/>
            <a:ext cx="122413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77374789"/>
              </p:ext>
            </p:extLst>
          </p:nvPr>
        </p:nvGraphicFramePr>
        <p:xfrm>
          <a:off x="467544" y="2348880"/>
          <a:ext cx="8208911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5550"/>
                <a:gridCol w="1670840"/>
                <a:gridCol w="2542583"/>
                <a:gridCol w="2469938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Objective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Algorithm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Guarantee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Hardness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Monotone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Continuous Greedy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(1 – 1/</a:t>
                      </a:r>
                      <a:r>
                        <a:rPr lang="en-US" sz="2400" i="1" dirty="0" smtClean="0"/>
                        <a:t>e</a:t>
                      </a:r>
                      <a:r>
                        <a:rPr lang="en-US" sz="2400" dirty="0" smtClean="0"/>
                        <a:t>) ∙ </a:t>
                      </a:r>
                      <a:r>
                        <a:rPr lang="en-US" sz="2400" i="1" dirty="0" smtClean="0"/>
                        <a:t>f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OPT</a:t>
                      </a:r>
                      <a:r>
                        <a:rPr lang="en-US" sz="2400" dirty="0" smtClean="0"/>
                        <a:t>)</a:t>
                      </a:r>
                    </a:p>
                    <a:p>
                      <a:pPr algn="ctr"/>
                      <a:r>
                        <a:rPr lang="en-US" sz="2400" dirty="0" smtClean="0">
                          <a:sym typeface="Symbol"/>
                        </a:rPr>
                        <a:t>[</a:t>
                      </a:r>
                      <a:r>
                        <a:rPr lang="en-US" sz="2400" dirty="0" err="1" smtClean="0">
                          <a:sym typeface="Symbol"/>
                        </a:rPr>
                        <a:t>Calinescu</a:t>
                      </a:r>
                      <a:r>
                        <a:rPr lang="en-US" sz="2400" dirty="0" smtClean="0">
                          <a:sym typeface="Symbol"/>
                        </a:rPr>
                        <a:t> et al. (2011)]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 – 1/</a:t>
                      </a:r>
                      <a:r>
                        <a:rPr lang="en-US" sz="2400" i="1" dirty="0" smtClean="0"/>
                        <a:t>e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[</a:t>
                      </a:r>
                      <a:r>
                        <a:rPr lang="en-US" sz="2400" dirty="0" err="1" smtClean="0">
                          <a:sym typeface="Symbol"/>
                        </a:rPr>
                        <a:t>Nemhauser</a:t>
                      </a:r>
                      <a:r>
                        <a:rPr lang="en-US" sz="2400" dirty="0" smtClean="0">
                          <a:sym typeface="Symbol"/>
                        </a:rPr>
                        <a:t> and Wolsey (1978)]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General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Measured Continuous Greedy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e</a:t>
                      </a:r>
                      <a:r>
                        <a:rPr lang="en-US" sz="2400" baseline="30000" dirty="0" smtClean="0">
                          <a:sym typeface="Symbol"/>
                        </a:rPr>
                        <a:t>-1</a:t>
                      </a:r>
                      <a:r>
                        <a:rPr lang="en-US" sz="2400" dirty="0" smtClean="0">
                          <a:sym typeface="Symbol"/>
                        </a:rPr>
                        <a:t> – </a:t>
                      </a:r>
                      <a:r>
                        <a:rPr lang="en-US" sz="2400" i="1" dirty="0" smtClean="0">
                          <a:sym typeface="Symbol"/>
                        </a:rPr>
                        <a:t>o</a:t>
                      </a:r>
                      <a:r>
                        <a:rPr lang="en-US" sz="2400" dirty="0" smtClean="0">
                          <a:sym typeface="Symbol"/>
                        </a:rPr>
                        <a:t>(1))</a:t>
                      </a:r>
                      <a:r>
                        <a:rPr lang="en-US" sz="2400" dirty="0" smtClean="0"/>
                        <a:t> ∙ </a:t>
                      </a:r>
                      <a:r>
                        <a:rPr lang="en-US" sz="2400" i="1" dirty="0" smtClean="0"/>
                        <a:t>f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OPT</a:t>
                      </a:r>
                      <a:r>
                        <a:rPr lang="en-US" sz="2400" dirty="0" smtClean="0"/>
                        <a:t>) [Feldman et al. (2011)]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0.478</a:t>
                      </a:r>
                    </a:p>
                    <a:p>
                      <a:pPr algn="ctr"/>
                      <a:r>
                        <a:rPr lang="en-US" sz="2400" dirty="0" smtClean="0"/>
                        <a:t>[</a:t>
                      </a:r>
                      <a:r>
                        <a:rPr lang="en-US" sz="2400" dirty="0" err="1" smtClean="0"/>
                        <a:t>Oveis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Gharan</a:t>
                      </a:r>
                      <a:r>
                        <a:rPr lang="en-US" sz="2400" dirty="0" smtClean="0"/>
                        <a:t> and </a:t>
                      </a:r>
                      <a:r>
                        <a:rPr lang="en-US" sz="2400" dirty="0" err="1" smtClean="0"/>
                        <a:t>Vondrák</a:t>
                      </a:r>
                      <a:r>
                        <a:rPr lang="en-US" sz="2400" dirty="0" smtClean="0"/>
                        <a:t> (2011)]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Symmetric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0.5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[</a:t>
                      </a:r>
                      <a:r>
                        <a:rPr lang="en-US" sz="2400" dirty="0" err="1" smtClean="0">
                          <a:solidFill>
                            <a:sysClr val="windowText" lastClr="000000"/>
                          </a:solidFill>
                        </a:rPr>
                        <a:t>Feige</a:t>
                      </a:r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 et al. (2011)]</a:t>
                      </a:r>
                      <a:endParaRPr lang="en-US" sz="2400" dirty="0" smtClean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16545377"/>
              </p:ext>
            </p:extLst>
          </p:nvPr>
        </p:nvGraphicFramePr>
        <p:xfrm>
          <a:off x="467544" y="2348880"/>
          <a:ext cx="8208911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5550"/>
                <a:gridCol w="1670840"/>
                <a:gridCol w="2542583"/>
                <a:gridCol w="2469938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Objective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Algorithm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Guarantee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Hardness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Monotone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Continuous Greedy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(1 – 1/</a:t>
                      </a:r>
                      <a:r>
                        <a:rPr lang="en-US" sz="2400" i="1" dirty="0" smtClean="0"/>
                        <a:t>e</a:t>
                      </a:r>
                      <a:r>
                        <a:rPr lang="en-US" sz="2400" dirty="0" smtClean="0"/>
                        <a:t>) ∙ </a:t>
                      </a:r>
                      <a:r>
                        <a:rPr lang="en-US" sz="2400" i="1" dirty="0" smtClean="0"/>
                        <a:t>f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OPT</a:t>
                      </a:r>
                      <a:r>
                        <a:rPr lang="en-US" sz="2400" dirty="0" smtClean="0"/>
                        <a:t>)</a:t>
                      </a:r>
                    </a:p>
                    <a:p>
                      <a:pPr algn="ctr"/>
                      <a:r>
                        <a:rPr lang="en-US" sz="2400" dirty="0" smtClean="0">
                          <a:sym typeface="Symbol"/>
                        </a:rPr>
                        <a:t>[</a:t>
                      </a:r>
                      <a:r>
                        <a:rPr lang="en-US" sz="2400" dirty="0" err="1" smtClean="0">
                          <a:sym typeface="Symbol"/>
                        </a:rPr>
                        <a:t>Calinescu</a:t>
                      </a:r>
                      <a:r>
                        <a:rPr lang="en-US" sz="2400" dirty="0" smtClean="0">
                          <a:sym typeface="Symbol"/>
                        </a:rPr>
                        <a:t> et al. (2011)]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 – 1/</a:t>
                      </a:r>
                      <a:r>
                        <a:rPr lang="en-US" sz="2400" i="1" dirty="0" smtClean="0"/>
                        <a:t>e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[</a:t>
                      </a:r>
                      <a:r>
                        <a:rPr lang="en-US" sz="2400" dirty="0" err="1" smtClean="0">
                          <a:sym typeface="Symbol"/>
                        </a:rPr>
                        <a:t>Nemhauser</a:t>
                      </a:r>
                      <a:r>
                        <a:rPr lang="en-US" sz="2400" dirty="0" smtClean="0">
                          <a:sym typeface="Symbol"/>
                        </a:rPr>
                        <a:t> and Wolsey (1978)]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General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Measured Continuous Greedy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(</a:t>
                      </a:r>
                      <a:r>
                        <a:rPr lang="en-US" sz="2400" i="1" dirty="0" smtClean="0">
                          <a:sym typeface="Symbol"/>
                        </a:rPr>
                        <a:t>e</a:t>
                      </a:r>
                      <a:r>
                        <a:rPr lang="en-US" sz="2400" baseline="30000" dirty="0" smtClean="0">
                          <a:sym typeface="Symbol"/>
                        </a:rPr>
                        <a:t>-1</a:t>
                      </a:r>
                      <a:r>
                        <a:rPr lang="en-US" sz="2400" dirty="0" smtClean="0">
                          <a:sym typeface="Symbol"/>
                        </a:rPr>
                        <a:t> – </a:t>
                      </a:r>
                      <a:r>
                        <a:rPr lang="en-US" sz="2400" i="1" dirty="0" smtClean="0">
                          <a:sym typeface="Symbol"/>
                        </a:rPr>
                        <a:t>o</a:t>
                      </a:r>
                      <a:r>
                        <a:rPr lang="en-US" sz="2400" dirty="0" smtClean="0">
                          <a:sym typeface="Symbol"/>
                        </a:rPr>
                        <a:t>(1))</a:t>
                      </a:r>
                      <a:r>
                        <a:rPr lang="en-US" sz="2400" dirty="0" smtClean="0"/>
                        <a:t> ∙ </a:t>
                      </a:r>
                      <a:r>
                        <a:rPr lang="en-US" sz="2400" i="1" dirty="0" smtClean="0"/>
                        <a:t>f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OPT</a:t>
                      </a:r>
                      <a:r>
                        <a:rPr lang="en-US" sz="2400" dirty="0" smtClean="0"/>
                        <a:t>) [Feldman et al. (2011)]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0.478</a:t>
                      </a:r>
                    </a:p>
                    <a:p>
                      <a:pPr algn="ctr"/>
                      <a:r>
                        <a:rPr lang="en-US" sz="2400" dirty="0" smtClean="0"/>
                        <a:t>[</a:t>
                      </a:r>
                      <a:r>
                        <a:rPr lang="en-US" sz="2400" dirty="0" err="1" smtClean="0"/>
                        <a:t>Oveis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Gharan</a:t>
                      </a:r>
                      <a:r>
                        <a:rPr lang="en-US" sz="2400" dirty="0" smtClean="0"/>
                        <a:t> and </a:t>
                      </a:r>
                      <a:r>
                        <a:rPr lang="en-US" sz="2400" dirty="0" err="1" smtClean="0"/>
                        <a:t>Vondrák</a:t>
                      </a:r>
                      <a:r>
                        <a:rPr lang="en-US" sz="2400" dirty="0" smtClean="0"/>
                        <a:t> (2011)]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09721707"/>
              </p:ext>
            </p:extLst>
          </p:nvPr>
        </p:nvGraphicFramePr>
        <p:xfrm>
          <a:off x="467544" y="2348880"/>
          <a:ext cx="8208911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5550"/>
                <a:gridCol w="1670840"/>
                <a:gridCol w="2542583"/>
                <a:gridCol w="2469938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Objective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Algorithm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Guarantee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Hardness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Monotone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Continuous Greedy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(1 – 1/</a:t>
                      </a:r>
                      <a:r>
                        <a:rPr lang="en-US" sz="2400" i="1" dirty="0" smtClean="0"/>
                        <a:t>e</a:t>
                      </a:r>
                      <a:r>
                        <a:rPr lang="en-US" sz="2400" dirty="0" smtClean="0"/>
                        <a:t>) ∙ </a:t>
                      </a:r>
                      <a:r>
                        <a:rPr lang="en-US" sz="2400" i="1" dirty="0" smtClean="0"/>
                        <a:t>f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i="1" dirty="0" smtClean="0"/>
                        <a:t>OPT</a:t>
                      </a:r>
                      <a:r>
                        <a:rPr lang="en-US" sz="2400" dirty="0" smtClean="0"/>
                        <a:t>)</a:t>
                      </a:r>
                    </a:p>
                    <a:p>
                      <a:pPr algn="ctr"/>
                      <a:r>
                        <a:rPr lang="en-US" sz="2400" dirty="0" smtClean="0">
                          <a:sym typeface="Symbol"/>
                        </a:rPr>
                        <a:t>[</a:t>
                      </a:r>
                      <a:r>
                        <a:rPr lang="en-US" sz="2400" dirty="0" err="1" smtClean="0">
                          <a:sym typeface="Symbol"/>
                        </a:rPr>
                        <a:t>Calinescu</a:t>
                      </a:r>
                      <a:r>
                        <a:rPr lang="en-US" sz="2400" dirty="0" smtClean="0">
                          <a:sym typeface="Symbol"/>
                        </a:rPr>
                        <a:t> et al. (2011)]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 – 1/</a:t>
                      </a:r>
                      <a:r>
                        <a:rPr lang="en-US" sz="2400" i="1" dirty="0" smtClean="0"/>
                        <a:t>e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Symbol"/>
                        </a:rPr>
                        <a:t>[</a:t>
                      </a:r>
                      <a:r>
                        <a:rPr lang="en-US" sz="2400" dirty="0" err="1" smtClean="0">
                          <a:sym typeface="Symbol"/>
                        </a:rPr>
                        <a:t>Nemhauser</a:t>
                      </a:r>
                      <a:r>
                        <a:rPr lang="en-US" sz="2400" dirty="0" smtClean="0">
                          <a:sym typeface="Symbol"/>
                        </a:rPr>
                        <a:t> and Wolsey (1978)]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144015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Assuming:</a:t>
            </a:r>
          </a:p>
          <a:p>
            <a:r>
              <a:rPr lang="en-US" dirty="0" smtClean="0"/>
              <a:t>The polytope </a:t>
            </a:r>
            <a:r>
              <a:rPr lang="en-US" i="1" dirty="0" smtClean="0"/>
              <a:t>P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 [0, 1]</a:t>
            </a:r>
            <a:r>
              <a:rPr lang="en-US" i="1" baseline="30000" dirty="0" smtClean="0">
                <a:sym typeface="Symbol"/>
              </a:rPr>
              <a:t>N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is solvable and down-monotone.</a:t>
            </a:r>
            <a:endParaRPr lang="en-US" dirty="0">
              <a:sym typeface="Symbol"/>
            </a:endParaRPr>
          </a:p>
          <a:p>
            <a:r>
              <a:rPr lang="en-US" dirty="0" smtClean="0"/>
              <a:t>The objective is non-negative, submodular and…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979712" y="5173980"/>
            <a:ext cx="4222968" cy="1207348"/>
          </a:xfrm>
          <a:prstGeom prst="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521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Measured Continuous Greedy Algorithm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The Algorithm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δ</a:t>
            </a:r>
            <a:r>
              <a:rPr lang="en-US" dirty="0" smtClean="0"/>
              <a:t> &gt; 0 be a small number.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Initialize: </a:t>
            </a:r>
            <a:r>
              <a:rPr lang="en-US" i="1" dirty="0" smtClean="0"/>
              <a:t>y</a:t>
            </a:r>
            <a:r>
              <a:rPr lang="en-US" dirty="0" smtClean="0"/>
              <a:t>(0)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>
                <a:sym typeface="Symbol"/>
              </a:rPr>
              <a:t> and 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Wingdings" pitchFamily="2" charset="2"/>
              </a:rPr>
              <a:t> 0.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While 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&lt; 1 do: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For every </a:t>
            </a:r>
            <a:r>
              <a:rPr lang="en-US" i="1" dirty="0" smtClean="0"/>
              <a:t>u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let </a:t>
            </a:r>
            <a:r>
              <a:rPr lang="en-US" i="1" dirty="0" err="1" smtClean="0">
                <a:sym typeface="Symbol"/>
              </a:rPr>
              <a:t>w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  </a:t>
            </a:r>
            <a:r>
              <a:rPr lang="en-US" i="1" dirty="0">
                <a:sym typeface="Symbol"/>
              </a:rPr>
              <a:t>u</a:t>
            </a:r>
            <a:r>
              <a:rPr lang="en-US" dirty="0" smtClean="0">
                <a:sym typeface="Symbol"/>
              </a:rPr>
              <a:t>) –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Find a solution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in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  [0, 1]</a:t>
            </a:r>
            <a:r>
              <a:rPr lang="en-US" i="1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maximizing </a:t>
            </a:r>
            <a:r>
              <a:rPr lang="en-US" i="1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 ∙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For every </a:t>
            </a:r>
            <a:r>
              <a:rPr lang="en-US" i="1" dirty="0" smtClean="0"/>
              <a:t>u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err="1" smtClean="0">
                <a:sym typeface="Symbol"/>
              </a:rPr>
              <a:t>y</a:t>
            </a:r>
            <a:r>
              <a:rPr lang="en-US" i="1" baseline="-25000" dirty="0" err="1">
                <a:sym typeface="Symbol"/>
              </a:rPr>
              <a:t>u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+ </a:t>
            </a:r>
            <a:r>
              <a:rPr lang="en-US" i="1" dirty="0" smtClean="0"/>
              <a:t>δ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i="1" dirty="0" err="1" smtClean="0">
                <a:sym typeface="Wingdings" pitchFamily="2" charset="2"/>
              </a:rPr>
              <a:t>y</a:t>
            </a:r>
            <a:r>
              <a:rPr lang="en-US" i="1" baseline="-25000" dirty="0" err="1" smtClean="0">
                <a:sym typeface="Wingdings" pitchFamily="2" charset="2"/>
              </a:rPr>
              <a:t>u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) +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Symbol"/>
              </a:rPr>
              <a:t>∙ </a:t>
            </a:r>
            <a:r>
              <a:rPr lang="el-GR" i="1" dirty="0">
                <a:sym typeface="Wingdings" pitchFamily="2" charset="2"/>
              </a:rPr>
              <a:t>δ</a:t>
            </a:r>
            <a:r>
              <a:rPr lang="en-US" dirty="0" smtClean="0">
                <a:sym typeface="Symbol"/>
              </a:rPr>
              <a:t>(1 – </a:t>
            </a:r>
            <a:r>
              <a:rPr lang="en-US" i="1" dirty="0" err="1" smtClean="0">
                <a:sym typeface="Symbol"/>
              </a:rPr>
              <a:t>y</a:t>
            </a:r>
            <a:r>
              <a:rPr lang="en-US" i="1" baseline="-25000" dirty="0" err="1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Set </a:t>
            </a:r>
            <a:r>
              <a:rPr lang="en-US" i="1" dirty="0" smtClean="0">
                <a:sym typeface="Symbol"/>
              </a:rPr>
              <a:t>t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i="1" dirty="0" smtClean="0">
                <a:sym typeface="Wingdings" pitchFamily="2" charset="2"/>
              </a:rPr>
              <a:t> t </a:t>
            </a:r>
            <a:r>
              <a:rPr lang="en-US" dirty="0" smtClean="0">
                <a:sym typeface="Wingdings" pitchFamily="2" charset="2"/>
              </a:rPr>
              <a:t>+</a:t>
            </a:r>
            <a:r>
              <a:rPr lang="en-US" i="1" dirty="0" smtClean="0"/>
              <a:t> δ</a:t>
            </a:r>
            <a:r>
              <a:rPr lang="en-US" i="1" dirty="0" smtClean="0">
                <a:sym typeface="Wingdings" pitchFamily="2" charset="2"/>
              </a:rPr>
              <a:t> </a:t>
            </a:r>
            <a:endParaRPr lang="en-US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r>
              <a:rPr lang="en-US" b="1" u="sng" dirty="0" smtClean="0"/>
              <a:t>Remark</a:t>
            </a:r>
          </a:p>
          <a:p>
            <a:pPr marL="0" indent="0">
              <a:buNone/>
            </a:pPr>
            <a:r>
              <a:rPr lang="en-US" dirty="0"/>
              <a:t>If </a:t>
            </a:r>
            <a:r>
              <a:rPr lang="en-US" i="1" dirty="0"/>
              <a:t>F</a:t>
            </a:r>
            <a:r>
              <a:rPr lang="en-US" dirty="0"/>
              <a:t> cannot be evaluated directly, it can be approximated arbitrarily well via sampling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3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7812360" y="357166"/>
            <a:ext cx="899878" cy="899878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620713" y="5516563"/>
            <a:ext cx="7937500" cy="1008781"/>
            <a:chOff x="692721" y="5660579"/>
            <a:chExt cx="7937500" cy="1008781"/>
          </a:xfrm>
        </p:grpSpPr>
        <p:cxnSp>
          <p:nvCxnSpPr>
            <p:cNvPr id="10" name="Straight Connector 9"/>
            <p:cNvCxnSpPr/>
            <p:nvPr/>
          </p:nvCxnSpPr>
          <p:spPr>
            <a:xfrm rot="5400000">
              <a:off x="827584" y="6381328"/>
              <a:ext cx="57606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115616" y="6381328"/>
              <a:ext cx="712879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7956376" y="6381328"/>
              <a:ext cx="57606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610614394"/>
                </p:ext>
              </p:extLst>
            </p:nvPr>
          </p:nvGraphicFramePr>
          <p:xfrm>
            <a:off x="692721" y="5660579"/>
            <a:ext cx="955675" cy="396875"/>
          </p:xfrm>
          <a:graphic>
            <a:graphicData uri="http://schemas.openxmlformats.org/presentationml/2006/ole">
              <p:oleObj spid="_x0000_s157866" name="Equation" r:id="rId4" imgW="520560" imgH="215640" progId="Equation.3">
                <p:embed/>
              </p:oleObj>
            </a:graphicData>
          </a:graphic>
        </p:graphicFrame>
        <p:graphicFrame>
          <p:nvGraphicFramePr>
            <p:cNvPr id="1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425412951"/>
                </p:ext>
              </p:extLst>
            </p:nvPr>
          </p:nvGraphicFramePr>
          <p:xfrm>
            <a:off x="3337570" y="5660579"/>
            <a:ext cx="514350" cy="396875"/>
          </p:xfrm>
          <a:graphic>
            <a:graphicData uri="http://schemas.openxmlformats.org/presentationml/2006/ole">
              <p:oleObj spid="_x0000_s157867" name="Equation" r:id="rId5" imgW="279360" imgH="215640" progId="Equation.3">
                <p:embed/>
              </p:oleObj>
            </a:graphicData>
          </a:graphic>
        </p:graphicFrame>
        <p:cxnSp>
          <p:nvCxnSpPr>
            <p:cNvPr id="15" name="Straight Connector 14"/>
            <p:cNvCxnSpPr/>
            <p:nvPr/>
          </p:nvCxnSpPr>
          <p:spPr>
            <a:xfrm rot="5400000">
              <a:off x="3367087" y="6381328"/>
              <a:ext cx="57606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786605962"/>
                </p:ext>
              </p:extLst>
            </p:nvPr>
          </p:nvGraphicFramePr>
          <p:xfrm>
            <a:off x="7698358" y="5660579"/>
            <a:ext cx="931863" cy="396875"/>
          </p:xfrm>
          <a:graphic>
            <a:graphicData uri="http://schemas.openxmlformats.org/presentationml/2006/ole">
              <p:oleObj spid="_x0000_s157868" name="Equation" r:id="rId6" imgW="507960" imgH="215640" progId="Equation.3">
                <p:embed/>
              </p:oleObj>
            </a:graphicData>
          </a:graphic>
        </p:graphicFrame>
      </p:grpSp>
      <p:cxnSp>
        <p:nvCxnSpPr>
          <p:cNvPr id="20" name="Straight Connector 19"/>
          <p:cNvCxnSpPr/>
          <p:nvPr/>
        </p:nvCxnSpPr>
        <p:spPr>
          <a:xfrm>
            <a:off x="3583111" y="6237312"/>
            <a:ext cx="4589289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583112" y="6021288"/>
            <a:ext cx="916880" cy="0"/>
          </a:xfrm>
          <a:prstGeom prst="line">
            <a:avLst/>
          </a:prstGeom>
          <a:ln w="5715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694250" y="56519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ym typeface="Symbol"/>
              </a:rPr>
              <a:t></a:t>
            </a:r>
            <a:endParaRPr lang="en-US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3851605" y="5651956"/>
            <a:ext cx="360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u</a:t>
            </a:r>
            <a:endParaRPr lang="en-US" i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1500" fill="hold"/>
                                        <p:tgtEl>
                                          <p:spTgt spid="22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7.40741E-7 L -0.02968 7.40741E-7 " pathEditMode="relative" rAng="0" ptsTypes="AA">
                                      <p:cBhvr>
                                        <p:cTn id="55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3" y="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6" grpId="0"/>
      <p:bldP spid="26" grpId="1"/>
      <p:bldP spid="28" grpId="0"/>
      <p:bldP spid="28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14587</TotalTime>
  <Words>1338</Words>
  <Application>Microsoft Office PowerPoint</Application>
  <PresentationFormat>On-screen Show (4:3)</PresentationFormat>
  <Paragraphs>219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Maximizing Symmetric Submodular Functions</vt:lpstr>
      <vt:lpstr>Set Functions</vt:lpstr>
      <vt:lpstr>Why do We Care?</vt:lpstr>
      <vt:lpstr>Submodular Optimization</vt:lpstr>
      <vt:lpstr>Our Results</vt:lpstr>
      <vt:lpstr>Polytope Constraints</vt:lpstr>
      <vt:lpstr>Relaxation</vt:lpstr>
      <vt:lpstr>What is Known?</vt:lpstr>
      <vt:lpstr>The Measured Continuous Greedy Algorithm</vt:lpstr>
      <vt:lpstr>Analysis</vt:lpstr>
      <vt:lpstr>Key Observation</vt:lpstr>
      <vt:lpstr>Improved Lemma 2</vt:lpstr>
      <vt:lpstr>Modified Algorithm</vt:lpstr>
      <vt:lpstr>Open Problem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Julia</cp:lastModifiedBy>
  <cp:revision>925</cp:revision>
  <dcterms:created xsi:type="dcterms:W3CDTF">2009-11-07T08:14:49Z</dcterms:created>
  <dcterms:modified xsi:type="dcterms:W3CDTF">2015-09-08T11:30:17Z</dcterms:modified>
</cp:coreProperties>
</file>